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9" r:id="rId3"/>
    <p:sldId id="342" r:id="rId4"/>
    <p:sldId id="290" r:id="rId5"/>
    <p:sldId id="344" r:id="rId6"/>
    <p:sldId id="345" r:id="rId7"/>
    <p:sldId id="348" r:id="rId8"/>
    <p:sldId id="346" r:id="rId9"/>
    <p:sldId id="368" r:id="rId10"/>
    <p:sldId id="370" r:id="rId11"/>
    <p:sldId id="369" r:id="rId12"/>
    <p:sldId id="349" r:id="rId13"/>
    <p:sldId id="347" r:id="rId14"/>
    <p:sldId id="351" r:id="rId15"/>
    <p:sldId id="356" r:id="rId16"/>
    <p:sldId id="358" r:id="rId17"/>
    <p:sldId id="360" r:id="rId18"/>
    <p:sldId id="361" r:id="rId19"/>
    <p:sldId id="363" r:id="rId20"/>
    <p:sldId id="296" r:id="rId21"/>
    <p:sldId id="366" r:id="rId22"/>
    <p:sldId id="371" r:id="rId23"/>
    <p:sldId id="36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80" autoAdjust="0"/>
  </p:normalViewPr>
  <p:slideViewPr>
    <p:cSldViewPr>
      <p:cViewPr>
        <p:scale>
          <a:sx n="70" d="100"/>
          <a:sy n="70" d="100"/>
        </p:scale>
        <p:origin x="-1854"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84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17E2EB-A651-461F-B27A-793184D4EA60}" type="doc">
      <dgm:prSet loTypeId="urn:microsoft.com/office/officeart/2005/8/layout/pyramid3" loCatId="pyramid" qsTypeId="urn:microsoft.com/office/officeart/2005/8/quickstyle/simple1" qsCatId="simple" csTypeId="urn:microsoft.com/office/officeart/2005/8/colors/colorful2" csCatId="colorful" phldr="1"/>
      <dgm:spPr/>
    </dgm:pt>
    <dgm:pt modelId="{EEF45603-1427-4F1D-9E1E-3D0E483A24B6}">
      <dgm:prSet phldrT="[Text]"/>
      <dgm:spPr/>
      <dgm:t>
        <a:bodyPr/>
        <a:lstStyle/>
        <a:p>
          <a:r>
            <a:rPr lang="en-US" dirty="0" smtClean="0"/>
            <a:t>Institutional Mission &amp; Vision</a:t>
          </a:r>
          <a:endParaRPr lang="en-US" dirty="0"/>
        </a:p>
      </dgm:t>
    </dgm:pt>
    <dgm:pt modelId="{47AA55BE-F02D-46C3-844D-4654F550D048}" type="parTrans" cxnId="{BE7704C1-435F-4E57-846E-30EFC8CFCA59}">
      <dgm:prSet/>
      <dgm:spPr/>
      <dgm:t>
        <a:bodyPr/>
        <a:lstStyle/>
        <a:p>
          <a:endParaRPr lang="en-US"/>
        </a:p>
      </dgm:t>
    </dgm:pt>
    <dgm:pt modelId="{724CF5A1-B426-49D3-A84B-CE41336BEB79}" type="sibTrans" cxnId="{BE7704C1-435F-4E57-846E-30EFC8CFCA59}">
      <dgm:prSet/>
      <dgm:spPr/>
      <dgm:t>
        <a:bodyPr/>
        <a:lstStyle/>
        <a:p>
          <a:endParaRPr lang="en-US"/>
        </a:p>
      </dgm:t>
    </dgm:pt>
    <dgm:pt modelId="{50F6A1CA-DB8E-4C3A-8180-FBEC0B3F09BF}">
      <dgm:prSet phldrT="[Text]"/>
      <dgm:spPr/>
      <dgm:t>
        <a:bodyPr/>
        <a:lstStyle/>
        <a:p>
          <a:r>
            <a:rPr lang="en-US" dirty="0" smtClean="0"/>
            <a:t>Program Learning Goals</a:t>
          </a:r>
          <a:endParaRPr lang="en-US" dirty="0"/>
        </a:p>
      </dgm:t>
    </dgm:pt>
    <dgm:pt modelId="{53BE7197-F395-41B9-A88B-563F5DF6E3C4}" type="parTrans" cxnId="{AAB3F2FD-58D7-4744-8E43-AE5ECE2D329B}">
      <dgm:prSet/>
      <dgm:spPr/>
      <dgm:t>
        <a:bodyPr/>
        <a:lstStyle/>
        <a:p>
          <a:endParaRPr lang="en-US"/>
        </a:p>
      </dgm:t>
    </dgm:pt>
    <dgm:pt modelId="{0ADD8F94-BCA9-4A45-9986-3FF769EB9AAC}" type="sibTrans" cxnId="{AAB3F2FD-58D7-4744-8E43-AE5ECE2D329B}">
      <dgm:prSet/>
      <dgm:spPr/>
      <dgm:t>
        <a:bodyPr/>
        <a:lstStyle/>
        <a:p>
          <a:endParaRPr lang="en-US"/>
        </a:p>
      </dgm:t>
    </dgm:pt>
    <dgm:pt modelId="{BC90A121-9C3D-4F40-A1D9-79DDBA960FCA}">
      <dgm:prSet phldrT="[Text]"/>
      <dgm:spPr/>
      <dgm:t>
        <a:bodyPr/>
        <a:lstStyle/>
        <a:p>
          <a:r>
            <a:rPr lang="en-US" dirty="0" smtClean="0"/>
            <a:t>Course Outcomes</a:t>
          </a:r>
          <a:endParaRPr lang="en-US" dirty="0"/>
        </a:p>
      </dgm:t>
    </dgm:pt>
    <dgm:pt modelId="{9F5F5D71-C118-4742-AA87-A4998AB06CDB}" type="parTrans" cxnId="{B3F8256D-0BD0-4B66-B2FE-0F4E1D1651C2}">
      <dgm:prSet/>
      <dgm:spPr/>
      <dgm:t>
        <a:bodyPr/>
        <a:lstStyle/>
        <a:p>
          <a:endParaRPr lang="en-US"/>
        </a:p>
      </dgm:t>
    </dgm:pt>
    <dgm:pt modelId="{E628AAF5-04BC-44BB-BA9D-FAF856D7BD58}" type="sibTrans" cxnId="{B3F8256D-0BD0-4B66-B2FE-0F4E1D1651C2}">
      <dgm:prSet/>
      <dgm:spPr/>
      <dgm:t>
        <a:bodyPr/>
        <a:lstStyle/>
        <a:p>
          <a:endParaRPr lang="en-US"/>
        </a:p>
      </dgm:t>
    </dgm:pt>
    <dgm:pt modelId="{0660B4E4-72D8-4F33-94B6-0DEC089AC268}">
      <dgm:prSet/>
      <dgm:spPr/>
      <dgm:t>
        <a:bodyPr/>
        <a:lstStyle/>
        <a:p>
          <a:r>
            <a:rPr lang="en-US" dirty="0" smtClean="0"/>
            <a:t>Institutional Learning Goals</a:t>
          </a:r>
          <a:endParaRPr lang="en-US" dirty="0"/>
        </a:p>
      </dgm:t>
    </dgm:pt>
    <dgm:pt modelId="{7A015C22-FB8B-4F37-BF21-6EA85D284805}" type="parTrans" cxnId="{1A87B682-1A0C-43ED-BC20-EA261B456A9A}">
      <dgm:prSet/>
      <dgm:spPr/>
      <dgm:t>
        <a:bodyPr/>
        <a:lstStyle/>
        <a:p>
          <a:endParaRPr lang="en-US"/>
        </a:p>
      </dgm:t>
    </dgm:pt>
    <dgm:pt modelId="{F62E7AB6-4766-4191-9EC5-C15C410EEF15}" type="sibTrans" cxnId="{1A87B682-1A0C-43ED-BC20-EA261B456A9A}">
      <dgm:prSet/>
      <dgm:spPr/>
      <dgm:t>
        <a:bodyPr/>
        <a:lstStyle/>
        <a:p>
          <a:endParaRPr lang="en-US"/>
        </a:p>
      </dgm:t>
    </dgm:pt>
    <dgm:pt modelId="{4A23F047-5D10-4E0F-97D6-529CF06B4B04}">
      <dgm:prSet/>
      <dgm:spPr/>
      <dgm:t>
        <a:bodyPr/>
        <a:lstStyle/>
        <a:p>
          <a:r>
            <a:rPr lang="en-US" dirty="0" smtClean="0"/>
            <a:t>Program Mission &amp; Vision</a:t>
          </a:r>
          <a:endParaRPr lang="en-US" dirty="0"/>
        </a:p>
      </dgm:t>
    </dgm:pt>
    <dgm:pt modelId="{42FB86A4-294B-461C-880A-75BD7B97BCC3}" type="parTrans" cxnId="{82B322F1-9A60-4820-9FEB-F2D5046A97E3}">
      <dgm:prSet/>
      <dgm:spPr/>
      <dgm:t>
        <a:bodyPr/>
        <a:lstStyle/>
        <a:p>
          <a:endParaRPr lang="en-US"/>
        </a:p>
      </dgm:t>
    </dgm:pt>
    <dgm:pt modelId="{D7299AF9-2A68-47B2-8332-786D4DDD58B2}" type="sibTrans" cxnId="{82B322F1-9A60-4820-9FEB-F2D5046A97E3}">
      <dgm:prSet/>
      <dgm:spPr/>
      <dgm:t>
        <a:bodyPr/>
        <a:lstStyle/>
        <a:p>
          <a:endParaRPr lang="en-US"/>
        </a:p>
      </dgm:t>
    </dgm:pt>
    <dgm:pt modelId="{EDAB5CCF-8145-44ED-9F1C-A578CC344164}" type="pres">
      <dgm:prSet presAssocID="{6817E2EB-A651-461F-B27A-793184D4EA60}" presName="Name0" presStyleCnt="0">
        <dgm:presLayoutVars>
          <dgm:dir/>
          <dgm:animLvl val="lvl"/>
          <dgm:resizeHandles val="exact"/>
        </dgm:presLayoutVars>
      </dgm:prSet>
      <dgm:spPr/>
    </dgm:pt>
    <dgm:pt modelId="{5D46B928-D9FD-4E89-ADF7-132B9EE5C1F8}" type="pres">
      <dgm:prSet presAssocID="{EEF45603-1427-4F1D-9E1E-3D0E483A24B6}" presName="Name8" presStyleCnt="0"/>
      <dgm:spPr/>
    </dgm:pt>
    <dgm:pt modelId="{33A24EF6-57F8-4CE9-B4D1-A4457331DD2C}" type="pres">
      <dgm:prSet presAssocID="{EEF45603-1427-4F1D-9E1E-3D0E483A24B6}" presName="level" presStyleLbl="node1" presStyleIdx="0" presStyleCnt="5">
        <dgm:presLayoutVars>
          <dgm:chMax val="1"/>
          <dgm:bulletEnabled val="1"/>
        </dgm:presLayoutVars>
      </dgm:prSet>
      <dgm:spPr/>
      <dgm:t>
        <a:bodyPr/>
        <a:lstStyle/>
        <a:p>
          <a:endParaRPr lang="en-US"/>
        </a:p>
      </dgm:t>
    </dgm:pt>
    <dgm:pt modelId="{6CB9A7B0-4D7B-4D36-983D-B9E6E4742B20}" type="pres">
      <dgm:prSet presAssocID="{EEF45603-1427-4F1D-9E1E-3D0E483A24B6}" presName="levelTx" presStyleLbl="revTx" presStyleIdx="0" presStyleCnt="0">
        <dgm:presLayoutVars>
          <dgm:chMax val="1"/>
          <dgm:bulletEnabled val="1"/>
        </dgm:presLayoutVars>
      </dgm:prSet>
      <dgm:spPr/>
      <dgm:t>
        <a:bodyPr/>
        <a:lstStyle/>
        <a:p>
          <a:endParaRPr lang="en-US"/>
        </a:p>
      </dgm:t>
    </dgm:pt>
    <dgm:pt modelId="{06345F21-B1DE-413D-BE7D-4B795BDCA59D}" type="pres">
      <dgm:prSet presAssocID="{0660B4E4-72D8-4F33-94B6-0DEC089AC268}" presName="Name8" presStyleCnt="0"/>
      <dgm:spPr/>
    </dgm:pt>
    <dgm:pt modelId="{6BC97B59-D350-4740-83F5-997A4D68C713}" type="pres">
      <dgm:prSet presAssocID="{0660B4E4-72D8-4F33-94B6-0DEC089AC268}" presName="level" presStyleLbl="node1" presStyleIdx="1" presStyleCnt="5">
        <dgm:presLayoutVars>
          <dgm:chMax val="1"/>
          <dgm:bulletEnabled val="1"/>
        </dgm:presLayoutVars>
      </dgm:prSet>
      <dgm:spPr/>
      <dgm:t>
        <a:bodyPr/>
        <a:lstStyle/>
        <a:p>
          <a:endParaRPr lang="en-US"/>
        </a:p>
      </dgm:t>
    </dgm:pt>
    <dgm:pt modelId="{3BB5D3C2-F45B-47F5-8E54-D61254D1DF88}" type="pres">
      <dgm:prSet presAssocID="{0660B4E4-72D8-4F33-94B6-0DEC089AC268}" presName="levelTx" presStyleLbl="revTx" presStyleIdx="0" presStyleCnt="0">
        <dgm:presLayoutVars>
          <dgm:chMax val="1"/>
          <dgm:bulletEnabled val="1"/>
        </dgm:presLayoutVars>
      </dgm:prSet>
      <dgm:spPr/>
      <dgm:t>
        <a:bodyPr/>
        <a:lstStyle/>
        <a:p>
          <a:endParaRPr lang="en-US"/>
        </a:p>
      </dgm:t>
    </dgm:pt>
    <dgm:pt modelId="{5E15A8BC-46C5-4255-8573-33A8382E427C}" type="pres">
      <dgm:prSet presAssocID="{4A23F047-5D10-4E0F-97D6-529CF06B4B04}" presName="Name8" presStyleCnt="0"/>
      <dgm:spPr/>
    </dgm:pt>
    <dgm:pt modelId="{20ACF470-A71A-47CF-A595-A8DF311CEACA}" type="pres">
      <dgm:prSet presAssocID="{4A23F047-5D10-4E0F-97D6-529CF06B4B04}" presName="level" presStyleLbl="node1" presStyleIdx="2" presStyleCnt="5">
        <dgm:presLayoutVars>
          <dgm:chMax val="1"/>
          <dgm:bulletEnabled val="1"/>
        </dgm:presLayoutVars>
      </dgm:prSet>
      <dgm:spPr/>
      <dgm:t>
        <a:bodyPr/>
        <a:lstStyle/>
        <a:p>
          <a:endParaRPr lang="en-US"/>
        </a:p>
      </dgm:t>
    </dgm:pt>
    <dgm:pt modelId="{8CF5420C-E487-45E8-B570-66D721A878F8}" type="pres">
      <dgm:prSet presAssocID="{4A23F047-5D10-4E0F-97D6-529CF06B4B04}" presName="levelTx" presStyleLbl="revTx" presStyleIdx="0" presStyleCnt="0">
        <dgm:presLayoutVars>
          <dgm:chMax val="1"/>
          <dgm:bulletEnabled val="1"/>
        </dgm:presLayoutVars>
      </dgm:prSet>
      <dgm:spPr/>
      <dgm:t>
        <a:bodyPr/>
        <a:lstStyle/>
        <a:p>
          <a:endParaRPr lang="en-US"/>
        </a:p>
      </dgm:t>
    </dgm:pt>
    <dgm:pt modelId="{32B82978-976B-49BD-A884-1DCD351F6ADC}" type="pres">
      <dgm:prSet presAssocID="{50F6A1CA-DB8E-4C3A-8180-FBEC0B3F09BF}" presName="Name8" presStyleCnt="0"/>
      <dgm:spPr/>
    </dgm:pt>
    <dgm:pt modelId="{B1EB2C4E-28E4-4DA9-BDDC-674FCDA69288}" type="pres">
      <dgm:prSet presAssocID="{50F6A1CA-DB8E-4C3A-8180-FBEC0B3F09BF}" presName="level" presStyleLbl="node1" presStyleIdx="3" presStyleCnt="5">
        <dgm:presLayoutVars>
          <dgm:chMax val="1"/>
          <dgm:bulletEnabled val="1"/>
        </dgm:presLayoutVars>
      </dgm:prSet>
      <dgm:spPr/>
      <dgm:t>
        <a:bodyPr/>
        <a:lstStyle/>
        <a:p>
          <a:endParaRPr lang="en-US"/>
        </a:p>
      </dgm:t>
    </dgm:pt>
    <dgm:pt modelId="{BBCA2A0E-8E4F-4C26-94A0-430455F51C4C}" type="pres">
      <dgm:prSet presAssocID="{50F6A1CA-DB8E-4C3A-8180-FBEC0B3F09BF}" presName="levelTx" presStyleLbl="revTx" presStyleIdx="0" presStyleCnt="0">
        <dgm:presLayoutVars>
          <dgm:chMax val="1"/>
          <dgm:bulletEnabled val="1"/>
        </dgm:presLayoutVars>
      </dgm:prSet>
      <dgm:spPr/>
      <dgm:t>
        <a:bodyPr/>
        <a:lstStyle/>
        <a:p>
          <a:endParaRPr lang="en-US"/>
        </a:p>
      </dgm:t>
    </dgm:pt>
    <dgm:pt modelId="{7EF37428-B4DE-41E9-93C6-84DE54A4F41C}" type="pres">
      <dgm:prSet presAssocID="{BC90A121-9C3D-4F40-A1D9-79DDBA960FCA}" presName="Name8" presStyleCnt="0"/>
      <dgm:spPr/>
    </dgm:pt>
    <dgm:pt modelId="{1FE8DFD9-0716-412B-86AD-ED7FDBCE602E}" type="pres">
      <dgm:prSet presAssocID="{BC90A121-9C3D-4F40-A1D9-79DDBA960FCA}" presName="level" presStyleLbl="node1" presStyleIdx="4" presStyleCnt="5">
        <dgm:presLayoutVars>
          <dgm:chMax val="1"/>
          <dgm:bulletEnabled val="1"/>
        </dgm:presLayoutVars>
      </dgm:prSet>
      <dgm:spPr/>
      <dgm:t>
        <a:bodyPr/>
        <a:lstStyle/>
        <a:p>
          <a:endParaRPr lang="en-US"/>
        </a:p>
      </dgm:t>
    </dgm:pt>
    <dgm:pt modelId="{8DFEFAF8-0C47-464E-B211-F999251FAB90}" type="pres">
      <dgm:prSet presAssocID="{BC90A121-9C3D-4F40-A1D9-79DDBA960FCA}" presName="levelTx" presStyleLbl="revTx" presStyleIdx="0" presStyleCnt="0">
        <dgm:presLayoutVars>
          <dgm:chMax val="1"/>
          <dgm:bulletEnabled val="1"/>
        </dgm:presLayoutVars>
      </dgm:prSet>
      <dgm:spPr/>
      <dgm:t>
        <a:bodyPr/>
        <a:lstStyle/>
        <a:p>
          <a:endParaRPr lang="en-US"/>
        </a:p>
      </dgm:t>
    </dgm:pt>
  </dgm:ptLst>
  <dgm:cxnLst>
    <dgm:cxn modelId="{4F059C6B-2634-4FB1-A07E-BE3CDD75789C}" type="presOf" srcId="{0660B4E4-72D8-4F33-94B6-0DEC089AC268}" destId="{3BB5D3C2-F45B-47F5-8E54-D61254D1DF88}" srcOrd="1" destOrd="0" presId="urn:microsoft.com/office/officeart/2005/8/layout/pyramid3"/>
    <dgm:cxn modelId="{BE7704C1-435F-4E57-846E-30EFC8CFCA59}" srcId="{6817E2EB-A651-461F-B27A-793184D4EA60}" destId="{EEF45603-1427-4F1D-9E1E-3D0E483A24B6}" srcOrd="0" destOrd="0" parTransId="{47AA55BE-F02D-46C3-844D-4654F550D048}" sibTransId="{724CF5A1-B426-49D3-A84B-CE41336BEB79}"/>
    <dgm:cxn modelId="{8FAEC97C-9255-4FB8-BDE0-3BCD9B761EDC}" type="presOf" srcId="{4A23F047-5D10-4E0F-97D6-529CF06B4B04}" destId="{20ACF470-A71A-47CF-A595-A8DF311CEACA}" srcOrd="0" destOrd="0" presId="urn:microsoft.com/office/officeart/2005/8/layout/pyramid3"/>
    <dgm:cxn modelId="{5287FDCA-3811-456E-9862-558009996AB6}" type="presOf" srcId="{6817E2EB-A651-461F-B27A-793184D4EA60}" destId="{EDAB5CCF-8145-44ED-9F1C-A578CC344164}" srcOrd="0" destOrd="0" presId="urn:microsoft.com/office/officeart/2005/8/layout/pyramid3"/>
    <dgm:cxn modelId="{1A87B682-1A0C-43ED-BC20-EA261B456A9A}" srcId="{6817E2EB-A651-461F-B27A-793184D4EA60}" destId="{0660B4E4-72D8-4F33-94B6-0DEC089AC268}" srcOrd="1" destOrd="0" parTransId="{7A015C22-FB8B-4F37-BF21-6EA85D284805}" sibTransId="{F62E7AB6-4766-4191-9EC5-C15C410EEF15}"/>
    <dgm:cxn modelId="{5B17E5A1-D9A8-4ACF-B2D8-AC8AC43E191A}" type="presOf" srcId="{BC90A121-9C3D-4F40-A1D9-79DDBA960FCA}" destId="{1FE8DFD9-0716-412B-86AD-ED7FDBCE602E}" srcOrd="0" destOrd="0" presId="urn:microsoft.com/office/officeart/2005/8/layout/pyramid3"/>
    <dgm:cxn modelId="{2664CC1C-A08C-4A8A-847E-506B018129CF}" type="presOf" srcId="{0660B4E4-72D8-4F33-94B6-0DEC089AC268}" destId="{6BC97B59-D350-4740-83F5-997A4D68C713}" srcOrd="0" destOrd="0" presId="urn:microsoft.com/office/officeart/2005/8/layout/pyramid3"/>
    <dgm:cxn modelId="{7D6CF62F-2303-45B8-8039-D60AC58892B4}" type="presOf" srcId="{50F6A1CA-DB8E-4C3A-8180-FBEC0B3F09BF}" destId="{BBCA2A0E-8E4F-4C26-94A0-430455F51C4C}" srcOrd="1" destOrd="0" presId="urn:microsoft.com/office/officeart/2005/8/layout/pyramid3"/>
    <dgm:cxn modelId="{8BE87B6B-E2B4-4B4B-B191-886EA05BAC17}" type="presOf" srcId="{50F6A1CA-DB8E-4C3A-8180-FBEC0B3F09BF}" destId="{B1EB2C4E-28E4-4DA9-BDDC-674FCDA69288}" srcOrd="0" destOrd="0" presId="urn:microsoft.com/office/officeart/2005/8/layout/pyramid3"/>
    <dgm:cxn modelId="{19555BC0-43C2-44BA-B0B5-23949EFB3EDA}" type="presOf" srcId="{EEF45603-1427-4F1D-9E1E-3D0E483A24B6}" destId="{33A24EF6-57F8-4CE9-B4D1-A4457331DD2C}" srcOrd="0" destOrd="0" presId="urn:microsoft.com/office/officeart/2005/8/layout/pyramid3"/>
    <dgm:cxn modelId="{82B322F1-9A60-4820-9FEB-F2D5046A97E3}" srcId="{6817E2EB-A651-461F-B27A-793184D4EA60}" destId="{4A23F047-5D10-4E0F-97D6-529CF06B4B04}" srcOrd="2" destOrd="0" parTransId="{42FB86A4-294B-461C-880A-75BD7B97BCC3}" sibTransId="{D7299AF9-2A68-47B2-8332-786D4DDD58B2}"/>
    <dgm:cxn modelId="{B3F8256D-0BD0-4B66-B2FE-0F4E1D1651C2}" srcId="{6817E2EB-A651-461F-B27A-793184D4EA60}" destId="{BC90A121-9C3D-4F40-A1D9-79DDBA960FCA}" srcOrd="4" destOrd="0" parTransId="{9F5F5D71-C118-4742-AA87-A4998AB06CDB}" sibTransId="{E628AAF5-04BC-44BB-BA9D-FAF856D7BD58}"/>
    <dgm:cxn modelId="{AAB3F2FD-58D7-4744-8E43-AE5ECE2D329B}" srcId="{6817E2EB-A651-461F-B27A-793184D4EA60}" destId="{50F6A1CA-DB8E-4C3A-8180-FBEC0B3F09BF}" srcOrd="3" destOrd="0" parTransId="{53BE7197-F395-41B9-A88B-563F5DF6E3C4}" sibTransId="{0ADD8F94-BCA9-4A45-9986-3FF769EB9AAC}"/>
    <dgm:cxn modelId="{FEB5415E-137E-4CC5-8D14-701E1D6CF01E}" type="presOf" srcId="{4A23F047-5D10-4E0F-97D6-529CF06B4B04}" destId="{8CF5420C-E487-45E8-B570-66D721A878F8}" srcOrd="1" destOrd="0" presId="urn:microsoft.com/office/officeart/2005/8/layout/pyramid3"/>
    <dgm:cxn modelId="{3D31B90A-6126-4632-97DB-4ACA892269B5}" type="presOf" srcId="{EEF45603-1427-4F1D-9E1E-3D0E483A24B6}" destId="{6CB9A7B0-4D7B-4D36-983D-B9E6E4742B20}" srcOrd="1" destOrd="0" presId="urn:microsoft.com/office/officeart/2005/8/layout/pyramid3"/>
    <dgm:cxn modelId="{7411FA15-AD3A-4D92-A7DD-D8D9126FC591}" type="presOf" srcId="{BC90A121-9C3D-4F40-A1D9-79DDBA960FCA}" destId="{8DFEFAF8-0C47-464E-B211-F999251FAB90}" srcOrd="1" destOrd="0" presId="urn:microsoft.com/office/officeart/2005/8/layout/pyramid3"/>
    <dgm:cxn modelId="{5A0EF32E-5051-4D9E-81A9-C24B274CC427}" type="presParOf" srcId="{EDAB5CCF-8145-44ED-9F1C-A578CC344164}" destId="{5D46B928-D9FD-4E89-ADF7-132B9EE5C1F8}" srcOrd="0" destOrd="0" presId="urn:microsoft.com/office/officeart/2005/8/layout/pyramid3"/>
    <dgm:cxn modelId="{8EF45EF1-7B31-4D7B-AA40-A4DEBEDC4ACD}" type="presParOf" srcId="{5D46B928-D9FD-4E89-ADF7-132B9EE5C1F8}" destId="{33A24EF6-57F8-4CE9-B4D1-A4457331DD2C}" srcOrd="0" destOrd="0" presId="urn:microsoft.com/office/officeart/2005/8/layout/pyramid3"/>
    <dgm:cxn modelId="{C7744CA4-4B04-4E60-8137-003B05E95500}" type="presParOf" srcId="{5D46B928-D9FD-4E89-ADF7-132B9EE5C1F8}" destId="{6CB9A7B0-4D7B-4D36-983D-B9E6E4742B20}" srcOrd="1" destOrd="0" presId="urn:microsoft.com/office/officeart/2005/8/layout/pyramid3"/>
    <dgm:cxn modelId="{382737C0-65EF-45D6-A02B-6A100E6ED4BE}" type="presParOf" srcId="{EDAB5CCF-8145-44ED-9F1C-A578CC344164}" destId="{06345F21-B1DE-413D-BE7D-4B795BDCA59D}" srcOrd="1" destOrd="0" presId="urn:microsoft.com/office/officeart/2005/8/layout/pyramid3"/>
    <dgm:cxn modelId="{63AA1089-CDC5-48EC-92F8-25051322D63C}" type="presParOf" srcId="{06345F21-B1DE-413D-BE7D-4B795BDCA59D}" destId="{6BC97B59-D350-4740-83F5-997A4D68C713}" srcOrd="0" destOrd="0" presId="urn:microsoft.com/office/officeart/2005/8/layout/pyramid3"/>
    <dgm:cxn modelId="{0AF24CE4-1250-4C0A-A731-38C25A342F28}" type="presParOf" srcId="{06345F21-B1DE-413D-BE7D-4B795BDCA59D}" destId="{3BB5D3C2-F45B-47F5-8E54-D61254D1DF88}" srcOrd="1" destOrd="0" presId="urn:microsoft.com/office/officeart/2005/8/layout/pyramid3"/>
    <dgm:cxn modelId="{CA2F5B4E-E743-41F9-AFD2-F4E79F1715B2}" type="presParOf" srcId="{EDAB5CCF-8145-44ED-9F1C-A578CC344164}" destId="{5E15A8BC-46C5-4255-8573-33A8382E427C}" srcOrd="2" destOrd="0" presId="urn:microsoft.com/office/officeart/2005/8/layout/pyramid3"/>
    <dgm:cxn modelId="{1FBAEA8C-6E2A-45DB-9B29-6F00516BAB8F}" type="presParOf" srcId="{5E15A8BC-46C5-4255-8573-33A8382E427C}" destId="{20ACF470-A71A-47CF-A595-A8DF311CEACA}" srcOrd="0" destOrd="0" presId="urn:microsoft.com/office/officeart/2005/8/layout/pyramid3"/>
    <dgm:cxn modelId="{F66B725E-59CE-416C-AAF3-198CB8513550}" type="presParOf" srcId="{5E15A8BC-46C5-4255-8573-33A8382E427C}" destId="{8CF5420C-E487-45E8-B570-66D721A878F8}" srcOrd="1" destOrd="0" presId="urn:microsoft.com/office/officeart/2005/8/layout/pyramid3"/>
    <dgm:cxn modelId="{94395102-21AD-4280-B161-24356737D404}" type="presParOf" srcId="{EDAB5CCF-8145-44ED-9F1C-A578CC344164}" destId="{32B82978-976B-49BD-A884-1DCD351F6ADC}" srcOrd="3" destOrd="0" presId="urn:microsoft.com/office/officeart/2005/8/layout/pyramid3"/>
    <dgm:cxn modelId="{338DC42F-E6DD-4D97-9A05-16B353FC8F92}" type="presParOf" srcId="{32B82978-976B-49BD-A884-1DCD351F6ADC}" destId="{B1EB2C4E-28E4-4DA9-BDDC-674FCDA69288}" srcOrd="0" destOrd="0" presId="urn:microsoft.com/office/officeart/2005/8/layout/pyramid3"/>
    <dgm:cxn modelId="{1EB6C4C5-8AD4-4476-A2B2-5CD36B7F1FE8}" type="presParOf" srcId="{32B82978-976B-49BD-A884-1DCD351F6ADC}" destId="{BBCA2A0E-8E4F-4C26-94A0-430455F51C4C}" srcOrd="1" destOrd="0" presId="urn:microsoft.com/office/officeart/2005/8/layout/pyramid3"/>
    <dgm:cxn modelId="{06CB3E51-C00A-44A3-B1F5-098D482D5730}" type="presParOf" srcId="{EDAB5CCF-8145-44ED-9F1C-A578CC344164}" destId="{7EF37428-B4DE-41E9-93C6-84DE54A4F41C}" srcOrd="4" destOrd="0" presId="urn:microsoft.com/office/officeart/2005/8/layout/pyramid3"/>
    <dgm:cxn modelId="{5ED6D415-F642-4C2F-8581-75A405AF860A}" type="presParOf" srcId="{7EF37428-B4DE-41E9-93C6-84DE54A4F41C}" destId="{1FE8DFD9-0716-412B-86AD-ED7FDBCE602E}" srcOrd="0" destOrd="0" presId="urn:microsoft.com/office/officeart/2005/8/layout/pyramid3"/>
    <dgm:cxn modelId="{DF995B8D-A258-45E4-BF4C-BF551F3C0FF1}" type="presParOf" srcId="{7EF37428-B4DE-41E9-93C6-84DE54A4F41C}" destId="{8DFEFAF8-0C47-464E-B211-F999251FAB90}"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EE5A37-A1BF-44A9-8EAD-00E5E0B539AD}" type="doc">
      <dgm:prSet loTypeId="urn:microsoft.com/office/officeart/2005/8/layout/pyramid1" loCatId="pyramid" qsTypeId="urn:microsoft.com/office/officeart/2005/8/quickstyle/simple1" qsCatId="simple" csTypeId="urn:microsoft.com/office/officeart/2005/8/colors/accent4_5" csCatId="accent4" phldr="1"/>
      <dgm:spPr/>
    </dgm:pt>
    <dgm:pt modelId="{3B73604C-0D62-47BB-99CE-775A287F3135}">
      <dgm:prSet phldrT="[Text]" custT="1"/>
      <dgm:spPr>
        <a:solidFill>
          <a:schemeClr val="bg2">
            <a:lumMod val="50000"/>
          </a:schemeClr>
        </a:solidFill>
      </dgm:spPr>
      <dgm:t>
        <a:bodyPr/>
        <a:lstStyle/>
        <a:p>
          <a:r>
            <a:rPr lang="en-US" sz="2000" b="1" dirty="0" smtClean="0"/>
            <a:t>Synthesis</a:t>
          </a:r>
          <a:endParaRPr lang="en-US" sz="2000" b="1" dirty="0"/>
        </a:p>
      </dgm:t>
    </dgm:pt>
    <dgm:pt modelId="{4A3918DE-1276-4B01-AB86-A96019B72BD0}" type="parTrans" cxnId="{3C055F22-B90E-436F-8482-C1754A173A76}">
      <dgm:prSet/>
      <dgm:spPr/>
      <dgm:t>
        <a:bodyPr/>
        <a:lstStyle/>
        <a:p>
          <a:endParaRPr lang="en-US"/>
        </a:p>
      </dgm:t>
    </dgm:pt>
    <dgm:pt modelId="{428284A6-FA99-4EE5-85B2-061F33CBB85C}" type="sibTrans" cxnId="{3C055F22-B90E-436F-8482-C1754A173A76}">
      <dgm:prSet/>
      <dgm:spPr/>
      <dgm:t>
        <a:bodyPr/>
        <a:lstStyle/>
        <a:p>
          <a:endParaRPr lang="en-US"/>
        </a:p>
      </dgm:t>
    </dgm:pt>
    <dgm:pt modelId="{98A1AC80-D60A-4F35-8E04-296730227153}">
      <dgm:prSet phldrT="[Text]" custT="1"/>
      <dgm:spPr/>
      <dgm:t>
        <a:bodyPr/>
        <a:lstStyle/>
        <a:p>
          <a:r>
            <a:rPr lang="en-US" sz="2000" b="1" dirty="0" smtClean="0"/>
            <a:t>Comprehension</a:t>
          </a:r>
          <a:endParaRPr lang="en-US" sz="2000" b="1" dirty="0"/>
        </a:p>
      </dgm:t>
    </dgm:pt>
    <dgm:pt modelId="{1BB11C82-D885-496E-8B83-3B080B55ED0D}" type="parTrans" cxnId="{7AA35F6F-3102-4853-BB0F-A570B5BA7F43}">
      <dgm:prSet/>
      <dgm:spPr/>
      <dgm:t>
        <a:bodyPr/>
        <a:lstStyle/>
        <a:p>
          <a:endParaRPr lang="en-US"/>
        </a:p>
      </dgm:t>
    </dgm:pt>
    <dgm:pt modelId="{85C276FC-D169-4A7E-803C-69CC72D3E4F8}" type="sibTrans" cxnId="{7AA35F6F-3102-4853-BB0F-A570B5BA7F43}">
      <dgm:prSet/>
      <dgm:spPr/>
      <dgm:t>
        <a:bodyPr/>
        <a:lstStyle/>
        <a:p>
          <a:endParaRPr lang="en-US"/>
        </a:p>
      </dgm:t>
    </dgm:pt>
    <dgm:pt modelId="{7318A7CB-877A-4445-BA65-F9F3BBB1543C}">
      <dgm:prSet phldrT="[Text]" custT="1"/>
      <dgm:spPr/>
      <dgm:t>
        <a:bodyPr/>
        <a:lstStyle/>
        <a:p>
          <a:r>
            <a:rPr lang="en-US" sz="2000" b="1" dirty="0" smtClean="0"/>
            <a:t>Knowledge</a:t>
          </a:r>
          <a:endParaRPr lang="en-US" sz="2000" b="1" dirty="0"/>
        </a:p>
      </dgm:t>
    </dgm:pt>
    <dgm:pt modelId="{A927949E-AC91-4038-B01D-CBC68EDD97DD}" type="parTrans" cxnId="{3D4270DA-52B6-4E15-AD4B-5CDBEDD6687C}">
      <dgm:prSet/>
      <dgm:spPr/>
      <dgm:t>
        <a:bodyPr/>
        <a:lstStyle/>
        <a:p>
          <a:endParaRPr lang="en-US"/>
        </a:p>
      </dgm:t>
    </dgm:pt>
    <dgm:pt modelId="{83036B16-DE26-4BF0-8A67-D1444A9BD623}" type="sibTrans" cxnId="{3D4270DA-52B6-4E15-AD4B-5CDBEDD6687C}">
      <dgm:prSet/>
      <dgm:spPr/>
      <dgm:t>
        <a:bodyPr/>
        <a:lstStyle/>
        <a:p>
          <a:endParaRPr lang="en-US"/>
        </a:p>
      </dgm:t>
    </dgm:pt>
    <dgm:pt modelId="{E53C451E-D686-411A-AC1B-D59431929272}">
      <dgm:prSet custT="1"/>
      <dgm:spPr>
        <a:solidFill>
          <a:schemeClr val="accent3">
            <a:lumMod val="60000"/>
            <a:lumOff val="40000"/>
          </a:schemeClr>
        </a:solidFill>
      </dgm:spPr>
      <dgm:t>
        <a:bodyPr/>
        <a:lstStyle/>
        <a:p>
          <a:r>
            <a:rPr lang="en-US" sz="2000" b="1" dirty="0" smtClean="0"/>
            <a:t>Application</a:t>
          </a:r>
          <a:endParaRPr lang="en-US" sz="2000" b="1" dirty="0"/>
        </a:p>
      </dgm:t>
    </dgm:pt>
    <dgm:pt modelId="{BE42CB20-D52F-4FF2-9CA3-4CDE9C88868C}" type="parTrans" cxnId="{0C0A5A2C-79C6-49CC-93E7-AD2767257C76}">
      <dgm:prSet/>
      <dgm:spPr/>
      <dgm:t>
        <a:bodyPr/>
        <a:lstStyle/>
        <a:p>
          <a:endParaRPr lang="en-US"/>
        </a:p>
      </dgm:t>
    </dgm:pt>
    <dgm:pt modelId="{18FFE871-BA0A-47CD-995F-699E0E3D41F4}" type="sibTrans" cxnId="{0C0A5A2C-79C6-49CC-93E7-AD2767257C76}">
      <dgm:prSet/>
      <dgm:spPr/>
      <dgm:t>
        <a:bodyPr/>
        <a:lstStyle/>
        <a:p>
          <a:endParaRPr lang="en-US"/>
        </a:p>
      </dgm:t>
    </dgm:pt>
    <dgm:pt modelId="{099486C7-3B6E-4B3C-8B8F-E15AA2768174}">
      <dgm:prSet custT="1"/>
      <dgm:spPr>
        <a:solidFill>
          <a:schemeClr val="accent3">
            <a:lumMod val="60000"/>
            <a:lumOff val="40000"/>
          </a:schemeClr>
        </a:solidFill>
      </dgm:spPr>
      <dgm:t>
        <a:bodyPr/>
        <a:lstStyle/>
        <a:p>
          <a:r>
            <a:rPr lang="en-US" sz="2000" b="1" dirty="0" smtClean="0"/>
            <a:t>Analysis</a:t>
          </a:r>
          <a:endParaRPr lang="en-US" sz="2000" b="1" dirty="0"/>
        </a:p>
      </dgm:t>
    </dgm:pt>
    <dgm:pt modelId="{62ECDFAA-AF61-4FFD-98DF-65A2590DDA0D}" type="parTrans" cxnId="{7D3C8C28-55DA-4283-BE94-2C0AFF17D747}">
      <dgm:prSet/>
      <dgm:spPr/>
      <dgm:t>
        <a:bodyPr/>
        <a:lstStyle/>
        <a:p>
          <a:endParaRPr lang="en-US"/>
        </a:p>
      </dgm:t>
    </dgm:pt>
    <dgm:pt modelId="{27BB4184-FEBF-4C51-BAED-FDFADEA23167}" type="sibTrans" cxnId="{7D3C8C28-55DA-4283-BE94-2C0AFF17D747}">
      <dgm:prSet/>
      <dgm:spPr/>
      <dgm:t>
        <a:bodyPr/>
        <a:lstStyle/>
        <a:p>
          <a:endParaRPr lang="en-US"/>
        </a:p>
      </dgm:t>
    </dgm:pt>
    <dgm:pt modelId="{D3FB2F4A-E9A5-4F4C-97D5-60BEE1354349}">
      <dgm:prSet custT="1"/>
      <dgm:spPr>
        <a:solidFill>
          <a:schemeClr val="bg2">
            <a:lumMod val="50000"/>
          </a:schemeClr>
        </a:solidFill>
      </dgm:spPr>
      <dgm:t>
        <a:bodyPr/>
        <a:lstStyle/>
        <a:p>
          <a:r>
            <a:rPr lang="en-US" sz="2000" b="1" i="0" dirty="0" smtClean="0"/>
            <a:t>Evaluation</a:t>
          </a:r>
          <a:endParaRPr lang="en-US" sz="2000" b="1" i="0" dirty="0"/>
        </a:p>
      </dgm:t>
    </dgm:pt>
    <dgm:pt modelId="{F64C885E-87A5-4967-BD17-6B00313A2B93}" type="parTrans" cxnId="{38F71ADB-010C-4E07-9083-339F03449226}">
      <dgm:prSet/>
      <dgm:spPr/>
      <dgm:t>
        <a:bodyPr/>
        <a:lstStyle/>
        <a:p>
          <a:endParaRPr lang="en-US"/>
        </a:p>
      </dgm:t>
    </dgm:pt>
    <dgm:pt modelId="{EB5ECF97-43E0-4149-9C45-E9DD4818237F}" type="sibTrans" cxnId="{38F71ADB-010C-4E07-9083-339F03449226}">
      <dgm:prSet/>
      <dgm:spPr/>
      <dgm:t>
        <a:bodyPr/>
        <a:lstStyle/>
        <a:p>
          <a:endParaRPr lang="en-US"/>
        </a:p>
      </dgm:t>
    </dgm:pt>
    <dgm:pt modelId="{08740BEB-D663-4BDA-983E-8DA21C97D150}" type="pres">
      <dgm:prSet presAssocID="{F0EE5A37-A1BF-44A9-8EAD-00E5E0B539AD}" presName="Name0" presStyleCnt="0">
        <dgm:presLayoutVars>
          <dgm:dir/>
          <dgm:animLvl val="lvl"/>
          <dgm:resizeHandles val="exact"/>
        </dgm:presLayoutVars>
      </dgm:prSet>
      <dgm:spPr/>
    </dgm:pt>
    <dgm:pt modelId="{3B06F9E4-4E41-4C62-8EE6-FE3E0D730EE9}" type="pres">
      <dgm:prSet presAssocID="{D3FB2F4A-E9A5-4F4C-97D5-60BEE1354349}" presName="Name8" presStyleCnt="0"/>
      <dgm:spPr/>
    </dgm:pt>
    <dgm:pt modelId="{55FDE238-D43A-4732-A81A-6E62C1252508}" type="pres">
      <dgm:prSet presAssocID="{D3FB2F4A-E9A5-4F4C-97D5-60BEE1354349}" presName="level" presStyleLbl="node1" presStyleIdx="0" presStyleCnt="6">
        <dgm:presLayoutVars>
          <dgm:chMax val="1"/>
          <dgm:bulletEnabled val="1"/>
        </dgm:presLayoutVars>
      </dgm:prSet>
      <dgm:spPr/>
      <dgm:t>
        <a:bodyPr/>
        <a:lstStyle/>
        <a:p>
          <a:endParaRPr lang="en-US"/>
        </a:p>
      </dgm:t>
    </dgm:pt>
    <dgm:pt modelId="{2B2C53FA-C074-4BC6-A9A6-C11DEAF79099}" type="pres">
      <dgm:prSet presAssocID="{D3FB2F4A-E9A5-4F4C-97D5-60BEE1354349}" presName="levelTx" presStyleLbl="revTx" presStyleIdx="0" presStyleCnt="0">
        <dgm:presLayoutVars>
          <dgm:chMax val="1"/>
          <dgm:bulletEnabled val="1"/>
        </dgm:presLayoutVars>
      </dgm:prSet>
      <dgm:spPr/>
      <dgm:t>
        <a:bodyPr/>
        <a:lstStyle/>
        <a:p>
          <a:endParaRPr lang="en-US"/>
        </a:p>
      </dgm:t>
    </dgm:pt>
    <dgm:pt modelId="{683373FD-B276-496F-AFFF-49BCE69DC4C9}" type="pres">
      <dgm:prSet presAssocID="{3B73604C-0D62-47BB-99CE-775A287F3135}" presName="Name8" presStyleCnt="0"/>
      <dgm:spPr/>
    </dgm:pt>
    <dgm:pt modelId="{4B5D046A-6671-42EB-B67B-598191D8D7EC}" type="pres">
      <dgm:prSet presAssocID="{3B73604C-0D62-47BB-99CE-775A287F3135}" presName="level" presStyleLbl="node1" presStyleIdx="1" presStyleCnt="6">
        <dgm:presLayoutVars>
          <dgm:chMax val="1"/>
          <dgm:bulletEnabled val="1"/>
        </dgm:presLayoutVars>
      </dgm:prSet>
      <dgm:spPr/>
      <dgm:t>
        <a:bodyPr/>
        <a:lstStyle/>
        <a:p>
          <a:endParaRPr lang="en-US"/>
        </a:p>
      </dgm:t>
    </dgm:pt>
    <dgm:pt modelId="{518D889D-764F-411E-8638-208D4C842B61}" type="pres">
      <dgm:prSet presAssocID="{3B73604C-0D62-47BB-99CE-775A287F3135}" presName="levelTx" presStyleLbl="revTx" presStyleIdx="0" presStyleCnt="0">
        <dgm:presLayoutVars>
          <dgm:chMax val="1"/>
          <dgm:bulletEnabled val="1"/>
        </dgm:presLayoutVars>
      </dgm:prSet>
      <dgm:spPr/>
      <dgm:t>
        <a:bodyPr/>
        <a:lstStyle/>
        <a:p>
          <a:endParaRPr lang="en-US"/>
        </a:p>
      </dgm:t>
    </dgm:pt>
    <dgm:pt modelId="{8DB9CC10-7E7B-43B5-9825-AA0A7B6F7791}" type="pres">
      <dgm:prSet presAssocID="{099486C7-3B6E-4B3C-8B8F-E15AA2768174}" presName="Name8" presStyleCnt="0"/>
      <dgm:spPr/>
    </dgm:pt>
    <dgm:pt modelId="{EEF024EB-4CE6-4DD9-867D-17B669FA4CCD}" type="pres">
      <dgm:prSet presAssocID="{099486C7-3B6E-4B3C-8B8F-E15AA2768174}" presName="level" presStyleLbl="node1" presStyleIdx="2" presStyleCnt="6">
        <dgm:presLayoutVars>
          <dgm:chMax val="1"/>
          <dgm:bulletEnabled val="1"/>
        </dgm:presLayoutVars>
      </dgm:prSet>
      <dgm:spPr/>
      <dgm:t>
        <a:bodyPr/>
        <a:lstStyle/>
        <a:p>
          <a:endParaRPr lang="en-US"/>
        </a:p>
      </dgm:t>
    </dgm:pt>
    <dgm:pt modelId="{5FEDE8BF-98E9-4EA1-8A2A-114CC805C8ED}" type="pres">
      <dgm:prSet presAssocID="{099486C7-3B6E-4B3C-8B8F-E15AA2768174}" presName="levelTx" presStyleLbl="revTx" presStyleIdx="0" presStyleCnt="0">
        <dgm:presLayoutVars>
          <dgm:chMax val="1"/>
          <dgm:bulletEnabled val="1"/>
        </dgm:presLayoutVars>
      </dgm:prSet>
      <dgm:spPr/>
      <dgm:t>
        <a:bodyPr/>
        <a:lstStyle/>
        <a:p>
          <a:endParaRPr lang="en-US"/>
        </a:p>
      </dgm:t>
    </dgm:pt>
    <dgm:pt modelId="{69E561EF-9251-4CC8-8173-850F1F1CFDD4}" type="pres">
      <dgm:prSet presAssocID="{E53C451E-D686-411A-AC1B-D59431929272}" presName="Name8" presStyleCnt="0"/>
      <dgm:spPr/>
    </dgm:pt>
    <dgm:pt modelId="{EE0E394B-51F9-4503-826A-CD2AE0C14434}" type="pres">
      <dgm:prSet presAssocID="{E53C451E-D686-411A-AC1B-D59431929272}" presName="level" presStyleLbl="node1" presStyleIdx="3" presStyleCnt="6">
        <dgm:presLayoutVars>
          <dgm:chMax val="1"/>
          <dgm:bulletEnabled val="1"/>
        </dgm:presLayoutVars>
      </dgm:prSet>
      <dgm:spPr/>
      <dgm:t>
        <a:bodyPr/>
        <a:lstStyle/>
        <a:p>
          <a:endParaRPr lang="en-US"/>
        </a:p>
      </dgm:t>
    </dgm:pt>
    <dgm:pt modelId="{6C05CD82-A53F-47C2-A232-B365DB7DEAA0}" type="pres">
      <dgm:prSet presAssocID="{E53C451E-D686-411A-AC1B-D59431929272}" presName="levelTx" presStyleLbl="revTx" presStyleIdx="0" presStyleCnt="0">
        <dgm:presLayoutVars>
          <dgm:chMax val="1"/>
          <dgm:bulletEnabled val="1"/>
        </dgm:presLayoutVars>
      </dgm:prSet>
      <dgm:spPr/>
      <dgm:t>
        <a:bodyPr/>
        <a:lstStyle/>
        <a:p>
          <a:endParaRPr lang="en-US"/>
        </a:p>
      </dgm:t>
    </dgm:pt>
    <dgm:pt modelId="{D91713F0-0ABD-488B-924C-969163CF46CF}" type="pres">
      <dgm:prSet presAssocID="{98A1AC80-D60A-4F35-8E04-296730227153}" presName="Name8" presStyleCnt="0"/>
      <dgm:spPr/>
    </dgm:pt>
    <dgm:pt modelId="{DF6F8092-B57F-4C6E-AD54-9A08E3E065F7}" type="pres">
      <dgm:prSet presAssocID="{98A1AC80-D60A-4F35-8E04-296730227153}" presName="level" presStyleLbl="node1" presStyleIdx="4" presStyleCnt="6">
        <dgm:presLayoutVars>
          <dgm:chMax val="1"/>
          <dgm:bulletEnabled val="1"/>
        </dgm:presLayoutVars>
      </dgm:prSet>
      <dgm:spPr/>
      <dgm:t>
        <a:bodyPr/>
        <a:lstStyle/>
        <a:p>
          <a:endParaRPr lang="en-US"/>
        </a:p>
      </dgm:t>
    </dgm:pt>
    <dgm:pt modelId="{501ADDBA-86CA-4CFC-B0EA-388A3CD7B727}" type="pres">
      <dgm:prSet presAssocID="{98A1AC80-D60A-4F35-8E04-296730227153}" presName="levelTx" presStyleLbl="revTx" presStyleIdx="0" presStyleCnt="0">
        <dgm:presLayoutVars>
          <dgm:chMax val="1"/>
          <dgm:bulletEnabled val="1"/>
        </dgm:presLayoutVars>
      </dgm:prSet>
      <dgm:spPr/>
      <dgm:t>
        <a:bodyPr/>
        <a:lstStyle/>
        <a:p>
          <a:endParaRPr lang="en-US"/>
        </a:p>
      </dgm:t>
    </dgm:pt>
    <dgm:pt modelId="{72BA425F-9435-4B44-844F-01003E86EA56}" type="pres">
      <dgm:prSet presAssocID="{7318A7CB-877A-4445-BA65-F9F3BBB1543C}" presName="Name8" presStyleCnt="0"/>
      <dgm:spPr/>
    </dgm:pt>
    <dgm:pt modelId="{18D4312B-5C9A-4CC6-AEE3-92586C98BBAB}" type="pres">
      <dgm:prSet presAssocID="{7318A7CB-877A-4445-BA65-F9F3BBB1543C}" presName="level" presStyleLbl="node1" presStyleIdx="5" presStyleCnt="6">
        <dgm:presLayoutVars>
          <dgm:chMax val="1"/>
          <dgm:bulletEnabled val="1"/>
        </dgm:presLayoutVars>
      </dgm:prSet>
      <dgm:spPr/>
      <dgm:t>
        <a:bodyPr/>
        <a:lstStyle/>
        <a:p>
          <a:endParaRPr lang="en-US"/>
        </a:p>
      </dgm:t>
    </dgm:pt>
    <dgm:pt modelId="{2EF6B59C-31B5-4AAB-8E20-A4439CACBCD9}" type="pres">
      <dgm:prSet presAssocID="{7318A7CB-877A-4445-BA65-F9F3BBB1543C}" presName="levelTx" presStyleLbl="revTx" presStyleIdx="0" presStyleCnt="0">
        <dgm:presLayoutVars>
          <dgm:chMax val="1"/>
          <dgm:bulletEnabled val="1"/>
        </dgm:presLayoutVars>
      </dgm:prSet>
      <dgm:spPr/>
      <dgm:t>
        <a:bodyPr/>
        <a:lstStyle/>
        <a:p>
          <a:endParaRPr lang="en-US"/>
        </a:p>
      </dgm:t>
    </dgm:pt>
  </dgm:ptLst>
  <dgm:cxnLst>
    <dgm:cxn modelId="{4835F754-36B8-4E5F-A09A-62A451598605}" type="presOf" srcId="{E53C451E-D686-411A-AC1B-D59431929272}" destId="{EE0E394B-51F9-4503-826A-CD2AE0C14434}" srcOrd="0" destOrd="0" presId="urn:microsoft.com/office/officeart/2005/8/layout/pyramid1"/>
    <dgm:cxn modelId="{2F5BE5B3-5CA9-4181-AB17-BF2DFC05A622}" type="presOf" srcId="{3B73604C-0D62-47BB-99CE-775A287F3135}" destId="{518D889D-764F-411E-8638-208D4C842B61}" srcOrd="1" destOrd="0" presId="urn:microsoft.com/office/officeart/2005/8/layout/pyramid1"/>
    <dgm:cxn modelId="{DC3A48E0-F6F0-4F11-BDB8-2C5E9CA30931}" type="presOf" srcId="{F0EE5A37-A1BF-44A9-8EAD-00E5E0B539AD}" destId="{08740BEB-D663-4BDA-983E-8DA21C97D150}" srcOrd="0" destOrd="0" presId="urn:microsoft.com/office/officeart/2005/8/layout/pyramid1"/>
    <dgm:cxn modelId="{CCF7D6B7-6330-47AF-9A7E-68114018B542}" type="presOf" srcId="{099486C7-3B6E-4B3C-8B8F-E15AA2768174}" destId="{5FEDE8BF-98E9-4EA1-8A2A-114CC805C8ED}" srcOrd="1" destOrd="0" presId="urn:microsoft.com/office/officeart/2005/8/layout/pyramid1"/>
    <dgm:cxn modelId="{38F71ADB-010C-4E07-9083-339F03449226}" srcId="{F0EE5A37-A1BF-44A9-8EAD-00E5E0B539AD}" destId="{D3FB2F4A-E9A5-4F4C-97D5-60BEE1354349}" srcOrd="0" destOrd="0" parTransId="{F64C885E-87A5-4967-BD17-6B00313A2B93}" sibTransId="{EB5ECF97-43E0-4149-9C45-E9DD4818237F}"/>
    <dgm:cxn modelId="{6550F386-B7DD-4F99-BBBE-8B49295D661F}" type="presOf" srcId="{7318A7CB-877A-4445-BA65-F9F3BBB1543C}" destId="{18D4312B-5C9A-4CC6-AEE3-92586C98BBAB}" srcOrd="0" destOrd="0" presId="urn:microsoft.com/office/officeart/2005/8/layout/pyramid1"/>
    <dgm:cxn modelId="{2FFE84A3-4509-4E3C-879B-C7BAE0536082}" type="presOf" srcId="{3B73604C-0D62-47BB-99CE-775A287F3135}" destId="{4B5D046A-6671-42EB-B67B-598191D8D7EC}" srcOrd="0" destOrd="0" presId="urn:microsoft.com/office/officeart/2005/8/layout/pyramid1"/>
    <dgm:cxn modelId="{0C0A5A2C-79C6-49CC-93E7-AD2767257C76}" srcId="{F0EE5A37-A1BF-44A9-8EAD-00E5E0B539AD}" destId="{E53C451E-D686-411A-AC1B-D59431929272}" srcOrd="3" destOrd="0" parTransId="{BE42CB20-D52F-4FF2-9CA3-4CDE9C88868C}" sibTransId="{18FFE871-BA0A-47CD-995F-699E0E3D41F4}"/>
    <dgm:cxn modelId="{7AA35F6F-3102-4853-BB0F-A570B5BA7F43}" srcId="{F0EE5A37-A1BF-44A9-8EAD-00E5E0B539AD}" destId="{98A1AC80-D60A-4F35-8E04-296730227153}" srcOrd="4" destOrd="0" parTransId="{1BB11C82-D885-496E-8B83-3B080B55ED0D}" sibTransId="{85C276FC-D169-4A7E-803C-69CC72D3E4F8}"/>
    <dgm:cxn modelId="{3D4270DA-52B6-4E15-AD4B-5CDBEDD6687C}" srcId="{F0EE5A37-A1BF-44A9-8EAD-00E5E0B539AD}" destId="{7318A7CB-877A-4445-BA65-F9F3BBB1543C}" srcOrd="5" destOrd="0" parTransId="{A927949E-AC91-4038-B01D-CBC68EDD97DD}" sibTransId="{83036B16-DE26-4BF0-8A67-D1444A9BD623}"/>
    <dgm:cxn modelId="{3C055F22-B90E-436F-8482-C1754A173A76}" srcId="{F0EE5A37-A1BF-44A9-8EAD-00E5E0B539AD}" destId="{3B73604C-0D62-47BB-99CE-775A287F3135}" srcOrd="1" destOrd="0" parTransId="{4A3918DE-1276-4B01-AB86-A96019B72BD0}" sibTransId="{428284A6-FA99-4EE5-85B2-061F33CBB85C}"/>
    <dgm:cxn modelId="{DAA26EBA-7A5F-433A-A041-C473BB1C28FC}" type="presOf" srcId="{E53C451E-D686-411A-AC1B-D59431929272}" destId="{6C05CD82-A53F-47C2-A232-B365DB7DEAA0}" srcOrd="1" destOrd="0" presId="urn:microsoft.com/office/officeart/2005/8/layout/pyramid1"/>
    <dgm:cxn modelId="{7D3C8C28-55DA-4283-BE94-2C0AFF17D747}" srcId="{F0EE5A37-A1BF-44A9-8EAD-00E5E0B539AD}" destId="{099486C7-3B6E-4B3C-8B8F-E15AA2768174}" srcOrd="2" destOrd="0" parTransId="{62ECDFAA-AF61-4FFD-98DF-65A2590DDA0D}" sibTransId="{27BB4184-FEBF-4C51-BAED-FDFADEA23167}"/>
    <dgm:cxn modelId="{E0B5A5B8-2E13-4684-805D-CABB7BE9FA99}" type="presOf" srcId="{D3FB2F4A-E9A5-4F4C-97D5-60BEE1354349}" destId="{55FDE238-D43A-4732-A81A-6E62C1252508}" srcOrd="0" destOrd="0" presId="urn:microsoft.com/office/officeart/2005/8/layout/pyramid1"/>
    <dgm:cxn modelId="{AD6BB3E5-6B7B-4E44-8368-7707E75549FB}" type="presOf" srcId="{98A1AC80-D60A-4F35-8E04-296730227153}" destId="{501ADDBA-86CA-4CFC-B0EA-388A3CD7B727}" srcOrd="1" destOrd="0" presId="urn:microsoft.com/office/officeart/2005/8/layout/pyramid1"/>
    <dgm:cxn modelId="{3480BEC2-B229-4021-85A0-2C9AE8122ED4}" type="presOf" srcId="{98A1AC80-D60A-4F35-8E04-296730227153}" destId="{DF6F8092-B57F-4C6E-AD54-9A08E3E065F7}" srcOrd="0" destOrd="0" presId="urn:microsoft.com/office/officeart/2005/8/layout/pyramid1"/>
    <dgm:cxn modelId="{C2C7CEB0-60D2-403F-B040-1C8E3F71A3A9}" type="presOf" srcId="{099486C7-3B6E-4B3C-8B8F-E15AA2768174}" destId="{EEF024EB-4CE6-4DD9-867D-17B669FA4CCD}" srcOrd="0" destOrd="0" presId="urn:microsoft.com/office/officeart/2005/8/layout/pyramid1"/>
    <dgm:cxn modelId="{62C3AE87-A47E-4448-AFEC-5FD7FEF34277}" type="presOf" srcId="{7318A7CB-877A-4445-BA65-F9F3BBB1543C}" destId="{2EF6B59C-31B5-4AAB-8E20-A4439CACBCD9}" srcOrd="1" destOrd="0" presId="urn:microsoft.com/office/officeart/2005/8/layout/pyramid1"/>
    <dgm:cxn modelId="{42AC8E50-1AED-4E36-97FF-418C9EC3092E}" type="presOf" srcId="{D3FB2F4A-E9A5-4F4C-97D5-60BEE1354349}" destId="{2B2C53FA-C074-4BC6-A9A6-C11DEAF79099}" srcOrd="1" destOrd="0" presId="urn:microsoft.com/office/officeart/2005/8/layout/pyramid1"/>
    <dgm:cxn modelId="{6080EC00-2429-4747-9E7E-B2B8E52FA305}" type="presParOf" srcId="{08740BEB-D663-4BDA-983E-8DA21C97D150}" destId="{3B06F9E4-4E41-4C62-8EE6-FE3E0D730EE9}" srcOrd="0" destOrd="0" presId="urn:microsoft.com/office/officeart/2005/8/layout/pyramid1"/>
    <dgm:cxn modelId="{B4019F7F-EF7C-42B3-A95D-C4A1F11FD318}" type="presParOf" srcId="{3B06F9E4-4E41-4C62-8EE6-FE3E0D730EE9}" destId="{55FDE238-D43A-4732-A81A-6E62C1252508}" srcOrd="0" destOrd="0" presId="urn:microsoft.com/office/officeart/2005/8/layout/pyramid1"/>
    <dgm:cxn modelId="{90C43C57-D034-405C-A14C-9BB967A311C7}" type="presParOf" srcId="{3B06F9E4-4E41-4C62-8EE6-FE3E0D730EE9}" destId="{2B2C53FA-C074-4BC6-A9A6-C11DEAF79099}" srcOrd="1" destOrd="0" presId="urn:microsoft.com/office/officeart/2005/8/layout/pyramid1"/>
    <dgm:cxn modelId="{E1142AD6-485B-4302-B02E-9C7FB680EC6B}" type="presParOf" srcId="{08740BEB-D663-4BDA-983E-8DA21C97D150}" destId="{683373FD-B276-496F-AFFF-49BCE69DC4C9}" srcOrd="1" destOrd="0" presId="urn:microsoft.com/office/officeart/2005/8/layout/pyramid1"/>
    <dgm:cxn modelId="{EC567C30-42F9-4E82-B79F-FD797089A923}" type="presParOf" srcId="{683373FD-B276-496F-AFFF-49BCE69DC4C9}" destId="{4B5D046A-6671-42EB-B67B-598191D8D7EC}" srcOrd="0" destOrd="0" presId="urn:microsoft.com/office/officeart/2005/8/layout/pyramid1"/>
    <dgm:cxn modelId="{E69076F8-7422-41F6-986D-4B6D2CAFD7E0}" type="presParOf" srcId="{683373FD-B276-496F-AFFF-49BCE69DC4C9}" destId="{518D889D-764F-411E-8638-208D4C842B61}" srcOrd="1" destOrd="0" presId="urn:microsoft.com/office/officeart/2005/8/layout/pyramid1"/>
    <dgm:cxn modelId="{2EFD57C3-A9B5-4F26-B2FA-6A86205ABCAF}" type="presParOf" srcId="{08740BEB-D663-4BDA-983E-8DA21C97D150}" destId="{8DB9CC10-7E7B-43B5-9825-AA0A7B6F7791}" srcOrd="2" destOrd="0" presId="urn:microsoft.com/office/officeart/2005/8/layout/pyramid1"/>
    <dgm:cxn modelId="{66C51846-95A3-473D-8FEA-D36131CC0DD1}" type="presParOf" srcId="{8DB9CC10-7E7B-43B5-9825-AA0A7B6F7791}" destId="{EEF024EB-4CE6-4DD9-867D-17B669FA4CCD}" srcOrd="0" destOrd="0" presId="urn:microsoft.com/office/officeart/2005/8/layout/pyramid1"/>
    <dgm:cxn modelId="{0DD50413-736B-4E7B-BEBA-322092F3F817}" type="presParOf" srcId="{8DB9CC10-7E7B-43B5-9825-AA0A7B6F7791}" destId="{5FEDE8BF-98E9-4EA1-8A2A-114CC805C8ED}" srcOrd="1" destOrd="0" presId="urn:microsoft.com/office/officeart/2005/8/layout/pyramid1"/>
    <dgm:cxn modelId="{B47A92A8-951E-4A5B-A74F-F3E6BF929BFD}" type="presParOf" srcId="{08740BEB-D663-4BDA-983E-8DA21C97D150}" destId="{69E561EF-9251-4CC8-8173-850F1F1CFDD4}" srcOrd="3" destOrd="0" presId="urn:microsoft.com/office/officeart/2005/8/layout/pyramid1"/>
    <dgm:cxn modelId="{C256C8D5-0705-4DF7-959A-BD3156DE3BD1}" type="presParOf" srcId="{69E561EF-9251-4CC8-8173-850F1F1CFDD4}" destId="{EE0E394B-51F9-4503-826A-CD2AE0C14434}" srcOrd="0" destOrd="0" presId="urn:microsoft.com/office/officeart/2005/8/layout/pyramid1"/>
    <dgm:cxn modelId="{1A9EBE8F-85D6-491C-A344-8A1782F0AB23}" type="presParOf" srcId="{69E561EF-9251-4CC8-8173-850F1F1CFDD4}" destId="{6C05CD82-A53F-47C2-A232-B365DB7DEAA0}" srcOrd="1" destOrd="0" presId="urn:microsoft.com/office/officeart/2005/8/layout/pyramid1"/>
    <dgm:cxn modelId="{057945A5-B703-468B-AD80-80DF9DB5F0E7}" type="presParOf" srcId="{08740BEB-D663-4BDA-983E-8DA21C97D150}" destId="{D91713F0-0ABD-488B-924C-969163CF46CF}" srcOrd="4" destOrd="0" presId="urn:microsoft.com/office/officeart/2005/8/layout/pyramid1"/>
    <dgm:cxn modelId="{675BCC74-5FAB-4655-8279-1852657D6A12}" type="presParOf" srcId="{D91713F0-0ABD-488B-924C-969163CF46CF}" destId="{DF6F8092-B57F-4C6E-AD54-9A08E3E065F7}" srcOrd="0" destOrd="0" presId="urn:microsoft.com/office/officeart/2005/8/layout/pyramid1"/>
    <dgm:cxn modelId="{C0730AEF-4D2C-4AB9-B186-32877209F599}" type="presParOf" srcId="{D91713F0-0ABD-488B-924C-969163CF46CF}" destId="{501ADDBA-86CA-4CFC-B0EA-388A3CD7B727}" srcOrd="1" destOrd="0" presId="urn:microsoft.com/office/officeart/2005/8/layout/pyramid1"/>
    <dgm:cxn modelId="{330061E7-BF10-4F89-A856-1CA2D4467F4C}" type="presParOf" srcId="{08740BEB-D663-4BDA-983E-8DA21C97D150}" destId="{72BA425F-9435-4B44-844F-01003E86EA56}" srcOrd="5" destOrd="0" presId="urn:microsoft.com/office/officeart/2005/8/layout/pyramid1"/>
    <dgm:cxn modelId="{79DB7E15-D89C-4068-A1E5-C5F8A5007F07}" type="presParOf" srcId="{72BA425F-9435-4B44-844F-01003E86EA56}" destId="{18D4312B-5C9A-4CC6-AEE3-92586C98BBAB}" srcOrd="0" destOrd="0" presId="urn:microsoft.com/office/officeart/2005/8/layout/pyramid1"/>
    <dgm:cxn modelId="{854012DD-0EC8-4689-BB85-92CFEC429357}" type="presParOf" srcId="{72BA425F-9435-4B44-844F-01003E86EA56}" destId="{2EF6B59C-31B5-4AAB-8E20-A4439CACBCD9}"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24EF6-57F8-4CE9-B4D1-A4457331DD2C}">
      <dsp:nvSpPr>
        <dsp:cNvPr id="0" name=""/>
        <dsp:cNvSpPr/>
      </dsp:nvSpPr>
      <dsp:spPr>
        <a:xfrm rot="10800000">
          <a:off x="0" y="0"/>
          <a:ext cx="8229600" cy="1158240"/>
        </a:xfrm>
        <a:prstGeom prst="trapezoid">
          <a:avLst>
            <a:gd name="adj" fmla="val 71053"/>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Institutional Mission &amp; Vision</a:t>
          </a:r>
          <a:endParaRPr lang="en-US" sz="2600" kern="1200" dirty="0"/>
        </a:p>
      </dsp:txBody>
      <dsp:txXfrm rot="-10800000">
        <a:off x="1440179" y="0"/>
        <a:ext cx="5349240" cy="1158240"/>
      </dsp:txXfrm>
    </dsp:sp>
    <dsp:sp modelId="{6BC97B59-D350-4740-83F5-997A4D68C713}">
      <dsp:nvSpPr>
        <dsp:cNvPr id="0" name=""/>
        <dsp:cNvSpPr/>
      </dsp:nvSpPr>
      <dsp:spPr>
        <a:xfrm rot="10800000">
          <a:off x="822960" y="1158240"/>
          <a:ext cx="6583680" cy="1158240"/>
        </a:xfrm>
        <a:prstGeom prst="trapezoid">
          <a:avLst>
            <a:gd name="adj" fmla="val 71053"/>
          </a:avLst>
        </a:prstGeom>
        <a:solidFill>
          <a:schemeClr val="accent2">
            <a:hueOff val="-209531"/>
            <a:satOff val="-2415"/>
            <a:lumOff val="5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Institutional Learning Goals</a:t>
          </a:r>
          <a:endParaRPr lang="en-US" sz="2600" kern="1200" dirty="0"/>
        </a:p>
      </dsp:txBody>
      <dsp:txXfrm rot="-10800000">
        <a:off x="1975103" y="1158240"/>
        <a:ext cx="4279392" cy="1158240"/>
      </dsp:txXfrm>
    </dsp:sp>
    <dsp:sp modelId="{20ACF470-A71A-47CF-A595-A8DF311CEACA}">
      <dsp:nvSpPr>
        <dsp:cNvPr id="0" name=""/>
        <dsp:cNvSpPr/>
      </dsp:nvSpPr>
      <dsp:spPr>
        <a:xfrm rot="10800000">
          <a:off x="1645920" y="2316480"/>
          <a:ext cx="4937760" cy="1158240"/>
        </a:xfrm>
        <a:prstGeom prst="trapezoid">
          <a:avLst>
            <a:gd name="adj" fmla="val 71053"/>
          </a:avLst>
        </a:prstGeom>
        <a:solidFill>
          <a:schemeClr val="accent2">
            <a:hueOff val="-419062"/>
            <a:satOff val="-4829"/>
            <a:lumOff val="1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Program Mission &amp; Vision</a:t>
          </a:r>
          <a:endParaRPr lang="en-US" sz="2600" kern="1200" dirty="0"/>
        </a:p>
      </dsp:txBody>
      <dsp:txXfrm rot="-10800000">
        <a:off x="2510027" y="2316480"/>
        <a:ext cx="3209544" cy="1158240"/>
      </dsp:txXfrm>
    </dsp:sp>
    <dsp:sp modelId="{B1EB2C4E-28E4-4DA9-BDDC-674FCDA69288}">
      <dsp:nvSpPr>
        <dsp:cNvPr id="0" name=""/>
        <dsp:cNvSpPr/>
      </dsp:nvSpPr>
      <dsp:spPr>
        <a:xfrm rot="10800000">
          <a:off x="2468880" y="3474720"/>
          <a:ext cx="3291840" cy="1158240"/>
        </a:xfrm>
        <a:prstGeom prst="trapezoid">
          <a:avLst>
            <a:gd name="adj" fmla="val 71053"/>
          </a:avLst>
        </a:prstGeom>
        <a:solidFill>
          <a:schemeClr val="accent2">
            <a:hueOff val="-628592"/>
            <a:satOff val="-7244"/>
            <a:lumOff val="16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Program Learning Goals</a:t>
          </a:r>
          <a:endParaRPr lang="en-US" sz="2600" kern="1200" dirty="0"/>
        </a:p>
      </dsp:txBody>
      <dsp:txXfrm rot="-10800000">
        <a:off x="3044951" y="3474720"/>
        <a:ext cx="2139696" cy="1158240"/>
      </dsp:txXfrm>
    </dsp:sp>
    <dsp:sp modelId="{1FE8DFD9-0716-412B-86AD-ED7FDBCE602E}">
      <dsp:nvSpPr>
        <dsp:cNvPr id="0" name=""/>
        <dsp:cNvSpPr/>
      </dsp:nvSpPr>
      <dsp:spPr>
        <a:xfrm rot="10800000">
          <a:off x="3291840" y="4632960"/>
          <a:ext cx="1645920" cy="1158240"/>
        </a:xfrm>
        <a:prstGeom prst="trapezoid">
          <a:avLst>
            <a:gd name="adj" fmla="val 71053"/>
          </a:avLst>
        </a:prstGeom>
        <a:solidFill>
          <a:schemeClr val="accent2">
            <a:hueOff val="-838123"/>
            <a:satOff val="-9658"/>
            <a:lumOff val="2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Course Outcomes</a:t>
          </a:r>
          <a:endParaRPr lang="en-US" sz="2600" kern="1200" dirty="0"/>
        </a:p>
      </dsp:txBody>
      <dsp:txXfrm rot="-10800000">
        <a:off x="3291840" y="4632960"/>
        <a:ext cx="1645920" cy="11582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DE238-D43A-4732-A81A-6E62C1252508}">
      <dsp:nvSpPr>
        <dsp:cNvPr id="0" name=""/>
        <dsp:cNvSpPr/>
      </dsp:nvSpPr>
      <dsp:spPr>
        <a:xfrm>
          <a:off x="3492500" y="0"/>
          <a:ext cx="1396999" cy="812799"/>
        </a:xfrm>
        <a:prstGeom prst="trapezoid">
          <a:avLst>
            <a:gd name="adj" fmla="val 85938"/>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i="0" kern="1200" dirty="0" smtClean="0"/>
            <a:t>Evaluation</a:t>
          </a:r>
          <a:endParaRPr lang="en-US" sz="2000" b="1" i="0" kern="1200" dirty="0"/>
        </a:p>
      </dsp:txBody>
      <dsp:txXfrm>
        <a:off x="3492500" y="0"/>
        <a:ext cx="1396999" cy="812799"/>
      </dsp:txXfrm>
    </dsp:sp>
    <dsp:sp modelId="{4B5D046A-6671-42EB-B67B-598191D8D7EC}">
      <dsp:nvSpPr>
        <dsp:cNvPr id="0" name=""/>
        <dsp:cNvSpPr/>
      </dsp:nvSpPr>
      <dsp:spPr>
        <a:xfrm>
          <a:off x="2794000" y="812799"/>
          <a:ext cx="2793999" cy="812799"/>
        </a:xfrm>
        <a:prstGeom prst="trapezoid">
          <a:avLst>
            <a:gd name="adj" fmla="val 85938"/>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Synthesis</a:t>
          </a:r>
          <a:endParaRPr lang="en-US" sz="2000" b="1" kern="1200" dirty="0"/>
        </a:p>
      </dsp:txBody>
      <dsp:txXfrm>
        <a:off x="3282950" y="812799"/>
        <a:ext cx="1816100" cy="812799"/>
      </dsp:txXfrm>
    </dsp:sp>
    <dsp:sp modelId="{EEF024EB-4CE6-4DD9-867D-17B669FA4CCD}">
      <dsp:nvSpPr>
        <dsp:cNvPr id="0" name=""/>
        <dsp:cNvSpPr/>
      </dsp:nvSpPr>
      <dsp:spPr>
        <a:xfrm>
          <a:off x="2095500" y="1625599"/>
          <a:ext cx="4190999" cy="812799"/>
        </a:xfrm>
        <a:prstGeom prst="trapezoid">
          <a:avLst>
            <a:gd name="adj" fmla="val 85938"/>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Analysis</a:t>
          </a:r>
          <a:endParaRPr lang="en-US" sz="2000" b="1" kern="1200" dirty="0"/>
        </a:p>
      </dsp:txBody>
      <dsp:txXfrm>
        <a:off x="2828925" y="1625599"/>
        <a:ext cx="2724150" cy="812799"/>
      </dsp:txXfrm>
    </dsp:sp>
    <dsp:sp modelId="{EE0E394B-51F9-4503-826A-CD2AE0C14434}">
      <dsp:nvSpPr>
        <dsp:cNvPr id="0" name=""/>
        <dsp:cNvSpPr/>
      </dsp:nvSpPr>
      <dsp:spPr>
        <a:xfrm>
          <a:off x="1397000" y="2438399"/>
          <a:ext cx="5587999" cy="812799"/>
        </a:xfrm>
        <a:prstGeom prst="trapezoid">
          <a:avLst>
            <a:gd name="adj" fmla="val 85938"/>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Application</a:t>
          </a:r>
          <a:endParaRPr lang="en-US" sz="2000" b="1" kern="1200" dirty="0"/>
        </a:p>
      </dsp:txBody>
      <dsp:txXfrm>
        <a:off x="2374900" y="2438399"/>
        <a:ext cx="3632200" cy="812799"/>
      </dsp:txXfrm>
    </dsp:sp>
    <dsp:sp modelId="{DF6F8092-B57F-4C6E-AD54-9A08E3E065F7}">
      <dsp:nvSpPr>
        <dsp:cNvPr id="0" name=""/>
        <dsp:cNvSpPr/>
      </dsp:nvSpPr>
      <dsp:spPr>
        <a:xfrm>
          <a:off x="698500" y="3251199"/>
          <a:ext cx="6985000" cy="812799"/>
        </a:xfrm>
        <a:prstGeom prst="trapezoid">
          <a:avLst>
            <a:gd name="adj" fmla="val 85938"/>
          </a:avLst>
        </a:prstGeom>
        <a:solidFill>
          <a:schemeClr val="accent4">
            <a:alpha val="90000"/>
            <a:hueOff val="0"/>
            <a:satOff val="0"/>
            <a:lumOff val="0"/>
            <a:alphaOff val="-32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Comprehension</a:t>
          </a:r>
          <a:endParaRPr lang="en-US" sz="2000" b="1" kern="1200" dirty="0"/>
        </a:p>
      </dsp:txBody>
      <dsp:txXfrm>
        <a:off x="1920875" y="3251199"/>
        <a:ext cx="4540250" cy="812799"/>
      </dsp:txXfrm>
    </dsp:sp>
    <dsp:sp modelId="{18D4312B-5C9A-4CC6-AEE3-92586C98BBAB}">
      <dsp:nvSpPr>
        <dsp:cNvPr id="0" name=""/>
        <dsp:cNvSpPr/>
      </dsp:nvSpPr>
      <dsp:spPr>
        <a:xfrm>
          <a:off x="0" y="4064000"/>
          <a:ext cx="8382000" cy="812799"/>
        </a:xfrm>
        <a:prstGeom prst="trapezoid">
          <a:avLst>
            <a:gd name="adj" fmla="val 85938"/>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Knowledge</a:t>
          </a:r>
          <a:endParaRPr lang="en-US" sz="2000" b="1" kern="1200" dirty="0"/>
        </a:p>
      </dsp:txBody>
      <dsp:txXfrm>
        <a:off x="1466849" y="4064000"/>
        <a:ext cx="5448300" cy="81279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25B272-AAA0-4AEF-ABB1-09851C4F4E5A}" type="datetimeFigureOut">
              <a:rPr lang="en-US" smtClean="0"/>
              <a:pPr/>
              <a:t>2/24/2014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3522C-ED71-4CD9-8EE3-2B1D3D0C5F06}" type="slidenum">
              <a:rPr lang="en-US" smtClean="0"/>
              <a:pPr/>
              <a:t>‹#›</a:t>
            </a:fld>
            <a:endParaRPr lang="en-US"/>
          </a:p>
        </p:txBody>
      </p:sp>
    </p:spTree>
    <p:extLst>
      <p:ext uri="{BB962C8B-B14F-4D97-AF65-F5344CB8AC3E}">
        <p14:creationId xmlns:p14="http://schemas.microsoft.com/office/powerpoint/2010/main" val="1561278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5E67C-4A66-4C89-B59B-471313885228}" type="slidenum">
              <a:rPr lang="en-US" smtClean="0"/>
              <a:t>2</a:t>
            </a:fld>
            <a:endParaRPr lang="en-US"/>
          </a:p>
        </p:txBody>
      </p:sp>
    </p:spTree>
    <p:extLst>
      <p:ext uri="{BB962C8B-B14F-4D97-AF65-F5344CB8AC3E}">
        <p14:creationId xmlns:p14="http://schemas.microsoft.com/office/powerpoint/2010/main" val="3969384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Let’s go back to our curriculum map again now that we have answered all 3 questions.</a:t>
            </a:r>
          </a:p>
          <a:p>
            <a:endParaRPr lang="en-US" dirty="0">
              <a:solidFill>
                <a:schemeClr val="tx2"/>
              </a:solidFill>
            </a:endParaRPr>
          </a:p>
          <a:p>
            <a:r>
              <a:rPr lang="en-US" dirty="0"/>
              <a:t>Let’s look at our example of Science 101.  At the end of the first question we decided that we are addressing the first and third outcomes but not the second.  </a:t>
            </a:r>
          </a:p>
          <a:p>
            <a:endParaRPr lang="en-US" dirty="0"/>
          </a:p>
          <a:p>
            <a:r>
              <a:rPr lang="en-US" dirty="0"/>
              <a:t>At the end of the second question we decided that we “utilized” the first outcome but “taught and assessed” the third.</a:t>
            </a:r>
          </a:p>
          <a:p>
            <a:endParaRPr lang="en-US" dirty="0"/>
          </a:p>
          <a:p>
            <a:r>
              <a:rPr lang="en-US" dirty="0"/>
              <a:t>At the end of the third question we can now answer, at what level do we utilize, teach, and assess?</a:t>
            </a:r>
          </a:p>
          <a:p>
            <a:r>
              <a:rPr lang="en-US" dirty="0"/>
              <a:t>After looking at the developmental rubrics we decide that we utilize the first outcome at the “Emerging” level and that we teach and assess at the “Developing” level.</a:t>
            </a:r>
          </a:p>
          <a:p>
            <a:endParaRPr lang="en-US" dirty="0"/>
          </a:p>
          <a:p>
            <a:r>
              <a:rPr lang="en-US" dirty="0"/>
              <a:t>That’s it!  That’s all that needs to be done for the curriculum mapping process. </a:t>
            </a:r>
          </a:p>
        </p:txBody>
      </p:sp>
      <p:sp>
        <p:nvSpPr>
          <p:cNvPr id="4" name="Slide Number Placeholder 3"/>
          <p:cNvSpPr>
            <a:spLocks noGrp="1"/>
          </p:cNvSpPr>
          <p:nvPr>
            <p:ph type="sldNum" sz="quarter" idx="10"/>
          </p:nvPr>
        </p:nvSpPr>
        <p:spPr/>
        <p:txBody>
          <a:bodyPr/>
          <a:lstStyle/>
          <a:p>
            <a:fld id="{B145E67C-4A66-4C89-B59B-471313885228}" type="slidenum">
              <a:rPr lang="en-US" smtClean="0"/>
              <a:t>19</a:t>
            </a:fld>
            <a:endParaRPr lang="en-US"/>
          </a:p>
        </p:txBody>
      </p:sp>
    </p:spTree>
    <p:extLst>
      <p:ext uri="{BB962C8B-B14F-4D97-AF65-F5344CB8AC3E}">
        <p14:creationId xmlns:p14="http://schemas.microsoft.com/office/powerpoint/2010/main" val="1106558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5E67C-4A66-4C89-B59B-471313885228}" type="slidenum">
              <a:rPr lang="en-US" smtClean="0"/>
              <a:t>20</a:t>
            </a:fld>
            <a:endParaRPr lang="en-US"/>
          </a:p>
        </p:txBody>
      </p:sp>
    </p:spTree>
    <p:extLst>
      <p:ext uri="{BB962C8B-B14F-4D97-AF65-F5344CB8AC3E}">
        <p14:creationId xmlns:p14="http://schemas.microsoft.com/office/powerpoint/2010/main" val="1095504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5E67C-4A66-4C89-B59B-471313885228}" type="slidenum">
              <a:rPr lang="en-US" smtClean="0"/>
              <a:t>22</a:t>
            </a:fld>
            <a:endParaRPr lang="en-US"/>
          </a:p>
        </p:txBody>
      </p:sp>
    </p:spTree>
    <p:extLst>
      <p:ext uri="{BB962C8B-B14F-4D97-AF65-F5344CB8AC3E}">
        <p14:creationId xmlns:p14="http://schemas.microsoft.com/office/powerpoint/2010/main" val="1095504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93522C-ED71-4CD9-8EE3-2B1D3D0C5F06}" type="slidenum">
              <a:rPr lang="en-US" smtClean="0"/>
              <a:pPr/>
              <a:t>23</a:t>
            </a:fld>
            <a:endParaRPr lang="en-US"/>
          </a:p>
        </p:txBody>
      </p:sp>
    </p:spTree>
    <p:extLst>
      <p:ext uri="{BB962C8B-B14F-4D97-AF65-F5344CB8AC3E}">
        <p14:creationId xmlns:p14="http://schemas.microsoft.com/office/powerpoint/2010/main" val="1648866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program planning, assessment, and evaluation cycle takes place over a 5-year period of time.  The cycle will line up with the program review and evaluation process that takes place during the 5</a:t>
            </a:r>
            <a:r>
              <a:rPr lang="en-US" baseline="30000" dirty="0" smtClean="0"/>
              <a:t>th</a:t>
            </a:r>
            <a:r>
              <a:rPr lang="en-US" dirty="0" smtClean="0"/>
              <a:t> year.</a:t>
            </a:r>
          </a:p>
          <a:p>
            <a:endParaRPr lang="en-US" dirty="0" smtClean="0"/>
          </a:p>
          <a:p>
            <a:r>
              <a:rPr lang="en-US" dirty="0" smtClean="0"/>
              <a:t>During the first year of the cycle</a:t>
            </a:r>
            <a:r>
              <a:rPr lang="en-US" baseline="0" dirty="0" smtClean="0"/>
              <a:t> planning takes place. Planning involves looking at the curriculum as well as determining what outcomes will be assessed. The program curriculum mapping process should start at the program level and move down to the course level.  In other words, course outcomes should be determined by how they line up to program outcomes.</a:t>
            </a:r>
            <a:endParaRPr lang="en-US" dirty="0"/>
          </a:p>
        </p:txBody>
      </p:sp>
      <p:sp>
        <p:nvSpPr>
          <p:cNvPr id="4" name="Slide Number Placeholder 3"/>
          <p:cNvSpPr>
            <a:spLocks noGrp="1"/>
          </p:cNvSpPr>
          <p:nvPr>
            <p:ph type="sldNum" sz="quarter" idx="10"/>
          </p:nvPr>
        </p:nvSpPr>
        <p:spPr/>
        <p:txBody>
          <a:bodyPr/>
          <a:lstStyle/>
          <a:p>
            <a:fld id="{FD93522C-ED71-4CD9-8EE3-2B1D3D0C5F06}" type="slidenum">
              <a:rPr lang="en-US" smtClean="0"/>
              <a:pPr/>
              <a:t>3</a:t>
            </a:fld>
            <a:endParaRPr lang="en-US"/>
          </a:p>
        </p:txBody>
      </p:sp>
    </p:spTree>
    <p:extLst>
      <p:ext uri="{BB962C8B-B14F-4D97-AF65-F5344CB8AC3E}">
        <p14:creationId xmlns:p14="http://schemas.microsoft.com/office/powerpoint/2010/main" val="3347415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For those of you who need to see the “Big Picture” first, you may want to have a picture in your mind of where you are going.</a:t>
            </a:r>
          </a:p>
          <a:p>
            <a:endParaRPr lang="en-US" dirty="0">
              <a:solidFill>
                <a:schemeClr val="tx2"/>
              </a:solidFill>
            </a:endParaRPr>
          </a:p>
          <a:p>
            <a:r>
              <a:rPr lang="en-US" dirty="0">
                <a:solidFill>
                  <a:schemeClr val="tx2"/>
                </a:solidFill>
              </a:rPr>
              <a:t>When we at BCCC talk about a Curriculum Map, what does it ultimately look like?</a:t>
            </a:r>
          </a:p>
          <a:p>
            <a:endParaRPr lang="en-US" dirty="0">
              <a:solidFill>
                <a:schemeClr val="tx2"/>
              </a:solidFill>
            </a:endParaRPr>
          </a:p>
          <a:p>
            <a:pPr defTabSz="897955"/>
            <a:r>
              <a:rPr lang="en-US" dirty="0"/>
              <a:t>Basically it is a grid.</a:t>
            </a:r>
          </a:p>
          <a:p>
            <a:pPr defTabSz="897955"/>
            <a:r>
              <a:rPr lang="en-US" dirty="0"/>
              <a:t>At the top of each column you will see Institutional Student Learning Outcomes (ISLOs) listed.  These outcomes were developed by faculty members at BCCC. The outcomes were developed to meet our needs with the guidance of state and regional accreditation organizations.</a:t>
            </a:r>
          </a:p>
          <a:p>
            <a:pPr defTabSz="897955"/>
            <a:endParaRPr lang="en-US" dirty="0" smtClean="0"/>
          </a:p>
          <a:p>
            <a:pPr defTabSz="897955"/>
            <a:r>
              <a:rPr lang="en-US" dirty="0" smtClean="0"/>
              <a:t>If</a:t>
            </a:r>
            <a:r>
              <a:rPr lang="en-US" baseline="0" dirty="0" smtClean="0"/>
              <a:t> you look to the left-hand column, you will see BCCC’s </a:t>
            </a:r>
            <a:r>
              <a:rPr lang="en-US" dirty="0" smtClean="0"/>
              <a:t>General Education courses are listed.</a:t>
            </a:r>
          </a:p>
          <a:p>
            <a:pPr defTabSz="897955"/>
            <a:r>
              <a:rPr lang="en-US" dirty="0" smtClean="0"/>
              <a:t>Your</a:t>
            </a:r>
            <a:r>
              <a:rPr lang="en-US" baseline="0" dirty="0" smtClean="0"/>
              <a:t> task will be to determine what goes in the box across a row for your course. </a:t>
            </a:r>
            <a:r>
              <a:rPr lang="en-US" dirty="0" smtClean="0"/>
              <a:t>This presentation will show you how to determine what information goes into these boxes. </a:t>
            </a:r>
          </a:p>
          <a:p>
            <a:pPr defTabSz="897955"/>
            <a:endParaRPr lang="en-US" dirty="0" smtClean="0"/>
          </a:p>
          <a:p>
            <a:pPr defTabSz="897955"/>
            <a:r>
              <a:rPr lang="en-US" dirty="0" smtClean="0"/>
              <a:t>Got a picture to work with?  Let’s go on</a:t>
            </a:r>
            <a:r>
              <a:rPr lang="en-US" baseline="0" dirty="0" smtClean="0"/>
              <a:t> to how it’s done!</a:t>
            </a:r>
            <a:endParaRPr lang="en-US" dirty="0" smtClean="0"/>
          </a:p>
          <a:p>
            <a:endParaRPr lang="en-US" dirty="0"/>
          </a:p>
        </p:txBody>
      </p:sp>
      <p:sp>
        <p:nvSpPr>
          <p:cNvPr id="4" name="Slide Number Placeholder 3"/>
          <p:cNvSpPr>
            <a:spLocks noGrp="1"/>
          </p:cNvSpPr>
          <p:nvPr>
            <p:ph type="sldNum" sz="quarter" idx="10"/>
          </p:nvPr>
        </p:nvSpPr>
        <p:spPr/>
        <p:txBody>
          <a:bodyPr/>
          <a:lstStyle/>
          <a:p>
            <a:fld id="{B145E67C-4A66-4C89-B59B-471313885228}" type="slidenum">
              <a:rPr lang="en-US" smtClean="0"/>
              <a:t>12</a:t>
            </a:fld>
            <a:endParaRPr lang="en-US"/>
          </a:p>
        </p:txBody>
      </p:sp>
    </p:spTree>
    <p:extLst>
      <p:ext uri="{BB962C8B-B14F-4D97-AF65-F5344CB8AC3E}">
        <p14:creationId xmlns:p14="http://schemas.microsoft.com/office/powerpoint/2010/main" val="1106558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45E67C-4A66-4C89-B59B-471313885228}" type="slidenum">
              <a:rPr lang="en-US" smtClean="0"/>
              <a:t>13</a:t>
            </a:fld>
            <a:endParaRPr lang="en-US"/>
          </a:p>
        </p:txBody>
      </p:sp>
    </p:spTree>
    <p:extLst>
      <p:ext uri="{BB962C8B-B14F-4D97-AF65-F5344CB8AC3E}">
        <p14:creationId xmlns:p14="http://schemas.microsoft.com/office/powerpoint/2010/main" val="3578843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Let’s take a look at the first question, Is a particular institutional student learning outcome addressed in my course?</a:t>
            </a:r>
          </a:p>
          <a:p>
            <a:endParaRPr lang="en-US" dirty="0">
              <a:solidFill>
                <a:schemeClr val="tx2"/>
              </a:solidFill>
            </a:endParaRPr>
          </a:p>
          <a:p>
            <a:r>
              <a:rPr lang="en-US" dirty="0">
                <a:solidFill>
                  <a:schemeClr val="tx2"/>
                </a:solidFill>
              </a:rPr>
              <a:t>Let’s say you teach, Science 101.  First, you would find the row for your course. </a:t>
            </a:r>
          </a:p>
          <a:p>
            <a:endParaRPr lang="en-US" dirty="0">
              <a:solidFill>
                <a:schemeClr val="tx2"/>
              </a:solidFill>
            </a:endParaRPr>
          </a:p>
          <a:p>
            <a:r>
              <a:rPr lang="en-US" dirty="0">
                <a:solidFill>
                  <a:schemeClr val="tx2"/>
                </a:solidFill>
              </a:rPr>
              <a:t>Next you would read the outcome at the top of the column and ask, “Do I address this in my course?”  If you do you might want to place a check there.</a:t>
            </a:r>
          </a:p>
          <a:p>
            <a:r>
              <a:rPr lang="en-US" dirty="0">
                <a:solidFill>
                  <a:schemeClr val="tx2"/>
                </a:solidFill>
              </a:rPr>
              <a:t>If you don’t address that then you might want to place an X in the column.  </a:t>
            </a:r>
          </a:p>
          <a:p>
            <a:r>
              <a:rPr lang="en-US" dirty="0">
                <a:solidFill>
                  <a:schemeClr val="tx2"/>
                </a:solidFill>
              </a:rPr>
              <a:t>That’s all you have to do for this first step. The process is easy, the thinking that goes behind it may be a little more difficult. </a:t>
            </a:r>
          </a:p>
          <a:p>
            <a:endParaRPr lang="en-US" dirty="0"/>
          </a:p>
        </p:txBody>
      </p:sp>
      <p:sp>
        <p:nvSpPr>
          <p:cNvPr id="4" name="Slide Number Placeholder 3"/>
          <p:cNvSpPr>
            <a:spLocks noGrp="1"/>
          </p:cNvSpPr>
          <p:nvPr>
            <p:ph type="sldNum" sz="quarter" idx="10"/>
          </p:nvPr>
        </p:nvSpPr>
        <p:spPr/>
        <p:txBody>
          <a:bodyPr/>
          <a:lstStyle/>
          <a:p>
            <a:fld id="{B145E67C-4A66-4C89-B59B-471313885228}" type="slidenum">
              <a:rPr lang="en-US" smtClean="0"/>
              <a:t>14</a:t>
            </a:fld>
            <a:endParaRPr lang="en-US"/>
          </a:p>
        </p:txBody>
      </p:sp>
    </p:spTree>
    <p:extLst>
      <p:ext uri="{BB962C8B-B14F-4D97-AF65-F5344CB8AC3E}">
        <p14:creationId xmlns:p14="http://schemas.microsoft.com/office/powerpoint/2010/main" val="1106558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955"/>
            <a:r>
              <a:rPr lang="en-US" dirty="0"/>
              <a:t>Are there times when we don’t teach the skill? Of course! This is often the case!</a:t>
            </a:r>
          </a:p>
          <a:p>
            <a:pPr defTabSz="897955"/>
            <a:endParaRPr lang="en-US" dirty="0"/>
          </a:p>
          <a:p>
            <a:r>
              <a:rPr lang="en-US" dirty="0"/>
              <a:t>Take a look at the last column called “utilizing an outcome.”  What is the difference? Utilizing an outcome means that students are expected to perform particular knowledge and skill without any formal instruction. The expectation is that the student knows or should know the content or process. Oftentimes we assume (correctly or incorrectly) that a student possesses that skill.  We do this all the time.  For example, We ask students in our class are asked to conduct research or write a paper, but we don’t teach them how to conduct the research or write a paper.</a:t>
            </a:r>
          </a:p>
          <a:p>
            <a:pPr defTabSz="897955"/>
            <a:endParaRPr lang="en-US" dirty="0"/>
          </a:p>
          <a:p>
            <a:pPr defTabSz="897955"/>
            <a:r>
              <a:rPr lang="en-US" dirty="0"/>
              <a:t>In these cases we are only utilizing these outcomes.</a:t>
            </a:r>
          </a:p>
        </p:txBody>
      </p:sp>
      <p:sp>
        <p:nvSpPr>
          <p:cNvPr id="4" name="Slide Number Placeholder 3"/>
          <p:cNvSpPr>
            <a:spLocks noGrp="1"/>
          </p:cNvSpPr>
          <p:nvPr>
            <p:ph type="sldNum" sz="quarter" idx="10"/>
          </p:nvPr>
        </p:nvSpPr>
        <p:spPr/>
        <p:txBody>
          <a:bodyPr/>
          <a:lstStyle/>
          <a:p>
            <a:fld id="{B145E67C-4A66-4C89-B59B-471313885228}" type="slidenum">
              <a:rPr lang="en-US" smtClean="0"/>
              <a:t>15</a:t>
            </a:fld>
            <a:endParaRPr lang="en-US"/>
          </a:p>
        </p:txBody>
      </p:sp>
    </p:spTree>
    <p:extLst>
      <p:ext uri="{BB962C8B-B14F-4D97-AF65-F5344CB8AC3E}">
        <p14:creationId xmlns:p14="http://schemas.microsoft.com/office/powerpoint/2010/main" val="777090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2"/>
                </a:solidFill>
              </a:rPr>
              <a:t>Let’s go back to our curriculum map now that we have answered the first and second questions.</a:t>
            </a:r>
          </a:p>
          <a:p>
            <a:endParaRPr lang="en-US" dirty="0">
              <a:solidFill>
                <a:schemeClr val="tx2"/>
              </a:solidFill>
            </a:endParaRPr>
          </a:p>
          <a:p>
            <a:r>
              <a:rPr lang="en-US" dirty="0"/>
              <a:t>Let’s look at science 101 again as our example.  At the end of the first question we decided that we are addressing the first and third outcomes but not the second.  Now that we have asked ourselves the second question in our curriculum process we can answer not just whether the outcomes are addressed in the course but how they are addressed in the course. It would look something like this.</a:t>
            </a:r>
          </a:p>
          <a:p>
            <a:endParaRPr lang="en-US" dirty="0"/>
          </a:p>
          <a:p>
            <a:r>
              <a:rPr lang="en-US" dirty="0"/>
              <a:t>We decide that the first outcome that is addressed is only utilized in the course.</a:t>
            </a:r>
          </a:p>
          <a:p>
            <a:endParaRPr lang="en-US" dirty="0"/>
          </a:p>
          <a:p>
            <a:r>
              <a:rPr lang="en-US" dirty="0"/>
              <a:t>We decide that the third outcome is both taught and assessed in the course.  </a:t>
            </a:r>
          </a:p>
          <a:p>
            <a:endParaRPr lang="en-US" dirty="0"/>
          </a:p>
          <a:p>
            <a:pPr marL="0" lvl="1" defTabSz="897955"/>
            <a:r>
              <a:rPr lang="en-US" b="1" dirty="0">
                <a:solidFill>
                  <a:srgbClr val="C00000"/>
                </a:solidFill>
                <a:effectLst>
                  <a:outerShdw blurRad="38100" dist="38100" dir="2700000" algn="tl">
                    <a:srgbClr val="000000">
                      <a:alpha val="43137"/>
                    </a:srgbClr>
                  </a:outerShdw>
                </a:effectLst>
              </a:rPr>
              <a:t>You have completed 2 of the 3 questions and are almost done!</a:t>
            </a:r>
          </a:p>
          <a:p>
            <a:endParaRPr lang="en-US" dirty="0"/>
          </a:p>
        </p:txBody>
      </p:sp>
      <p:sp>
        <p:nvSpPr>
          <p:cNvPr id="4" name="Slide Number Placeholder 3"/>
          <p:cNvSpPr>
            <a:spLocks noGrp="1"/>
          </p:cNvSpPr>
          <p:nvPr>
            <p:ph type="sldNum" sz="quarter" idx="10"/>
          </p:nvPr>
        </p:nvSpPr>
        <p:spPr/>
        <p:txBody>
          <a:bodyPr/>
          <a:lstStyle/>
          <a:p>
            <a:fld id="{B145E67C-4A66-4C89-B59B-471313885228}" type="slidenum">
              <a:rPr lang="en-US" smtClean="0"/>
              <a:t>16</a:t>
            </a:fld>
            <a:endParaRPr lang="en-US"/>
          </a:p>
        </p:txBody>
      </p:sp>
    </p:spTree>
    <p:extLst>
      <p:ext uri="{BB962C8B-B14F-4D97-AF65-F5344CB8AC3E}">
        <p14:creationId xmlns:p14="http://schemas.microsoft.com/office/powerpoint/2010/main" val="1106558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Benjamin Bloom and his dreaded taxonomy?  Although this structure is not perfect, is an attempt to describe how learning develops.  Bloom’s cognitive taxonomy is not the only taxonomy out there. It’s not even the only one of Bloom’s taxonomies, but whatever learning taxonomy is used, the aim is the same – to describe </a:t>
            </a:r>
            <a:r>
              <a:rPr lang="en-US" u="sng" baseline="0" dirty="0" smtClean="0"/>
              <a:t>increasing levels of competence</a:t>
            </a:r>
            <a:r>
              <a:rPr lang="en-US" baseline="0" dirty="0" smtClean="0"/>
              <a:t>.  </a:t>
            </a:r>
          </a:p>
          <a:p>
            <a:endParaRPr lang="en-US" baseline="0" dirty="0" smtClean="0"/>
          </a:p>
          <a:p>
            <a:r>
              <a:rPr lang="en-US" dirty="0" smtClean="0"/>
              <a:t>The</a:t>
            </a:r>
            <a:r>
              <a:rPr lang="en-US" baseline="0" dirty="0" smtClean="0"/>
              <a:t> lowest levels serve as the foundation for the higher levels.  In order to do anything at the analysis and application levels, you have to know and comprehend something.  In order to evaluate and synthesize information you have to analyze and apply.  That’s the basic concept.</a:t>
            </a:r>
          </a:p>
          <a:p>
            <a:endParaRPr lang="en-US" baseline="0" dirty="0" smtClean="0"/>
          </a:p>
          <a:p>
            <a:r>
              <a:rPr lang="en-US" baseline="0" dirty="0" smtClean="0"/>
              <a:t>For our purposes at BCCC, our levels of competence are going to be labeled “Emerging”, “Developing”, and “Proficient.” Using these terms will help share a common language.</a:t>
            </a:r>
          </a:p>
          <a:p>
            <a:endParaRPr lang="en-US" baseline="0" dirty="0" smtClean="0"/>
          </a:p>
        </p:txBody>
      </p:sp>
      <p:sp>
        <p:nvSpPr>
          <p:cNvPr id="4" name="Slide Number Placeholder 3"/>
          <p:cNvSpPr>
            <a:spLocks noGrp="1"/>
          </p:cNvSpPr>
          <p:nvPr>
            <p:ph type="sldNum" sz="quarter" idx="10"/>
          </p:nvPr>
        </p:nvSpPr>
        <p:spPr/>
        <p:txBody>
          <a:bodyPr/>
          <a:lstStyle/>
          <a:p>
            <a:fld id="{B145E67C-4A66-4C89-B59B-471313885228}" type="slidenum">
              <a:rPr lang="en-US" smtClean="0"/>
              <a:t>17</a:t>
            </a:fld>
            <a:endParaRPr lang="en-US"/>
          </a:p>
        </p:txBody>
      </p:sp>
    </p:spTree>
    <p:extLst>
      <p:ext uri="{BB962C8B-B14F-4D97-AF65-F5344CB8AC3E}">
        <p14:creationId xmlns:p14="http://schemas.microsoft.com/office/powerpoint/2010/main" val="3070152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955"/>
            <a:r>
              <a:rPr lang="en-US" dirty="0" smtClean="0"/>
              <a:t>What </a:t>
            </a:r>
            <a:r>
              <a:rPr lang="en-US" dirty="0"/>
              <a:t>do levels of competence look like</a:t>
            </a:r>
            <a:r>
              <a:rPr lang="en-US" dirty="0" smtClean="0"/>
              <a:t>?</a:t>
            </a:r>
          </a:p>
          <a:p>
            <a:pPr defTabSz="888888">
              <a:defRPr/>
            </a:pPr>
            <a:r>
              <a:rPr lang="en-US" u="sng" dirty="0"/>
              <a:t>An EMERGING</a:t>
            </a:r>
            <a:r>
              <a:rPr lang="en-US" dirty="0"/>
              <a:t> level of competence is where knowledge and skills are introduced and where learners are expected to basically </a:t>
            </a:r>
            <a:r>
              <a:rPr lang="en-US" dirty="0">
                <a:effectLst>
                  <a:outerShdw blurRad="38100" dist="38100" dir="2700000" algn="tl">
                    <a:srgbClr val="000000">
                      <a:alpha val="43137"/>
                    </a:srgbClr>
                  </a:outerShdw>
                </a:effectLst>
              </a:rPr>
              <a:t>understand</a:t>
            </a:r>
            <a:r>
              <a:rPr lang="en-US" dirty="0"/>
              <a:t> the skill or concept. We usually assess this by asking students to explain their understanding.</a:t>
            </a:r>
          </a:p>
          <a:p>
            <a:pPr defTabSz="888888">
              <a:defRPr/>
            </a:pPr>
            <a:endParaRPr lang="en-US" dirty="0"/>
          </a:p>
          <a:p>
            <a:pPr defTabSz="897955"/>
            <a:r>
              <a:rPr lang="en-US" dirty="0"/>
              <a:t>A </a:t>
            </a:r>
            <a:r>
              <a:rPr lang="en-US" u="sng" dirty="0"/>
              <a:t>DEVELOPING</a:t>
            </a:r>
            <a:r>
              <a:rPr lang="en-US" dirty="0"/>
              <a:t>  level of competence means learners are able to go beyond </a:t>
            </a:r>
            <a:r>
              <a:rPr lang="en-US" dirty="0" smtClean="0"/>
              <a:t>basic comprehension</a:t>
            </a:r>
            <a:r>
              <a:rPr lang="en-US" baseline="0" dirty="0" smtClean="0"/>
              <a:t> to the </a:t>
            </a:r>
            <a:r>
              <a:rPr lang="en-US" dirty="0" smtClean="0">
                <a:solidFill>
                  <a:schemeClr val="accent1"/>
                </a:solidFill>
                <a:effectLst>
                  <a:outerShdw blurRad="38100" dist="38100" dir="2700000" algn="tl">
                    <a:srgbClr val="000000">
                      <a:alpha val="43137"/>
                    </a:srgbClr>
                  </a:outerShdw>
                </a:effectLst>
              </a:rPr>
              <a:t>application</a:t>
            </a:r>
            <a:r>
              <a:rPr lang="en-US" dirty="0" smtClean="0">
                <a:effectLst>
                  <a:outerShdw blurRad="38100" dist="38100" dir="2700000" algn="tl">
                    <a:srgbClr val="000000">
                      <a:alpha val="43137"/>
                    </a:srgbClr>
                  </a:outerShdw>
                </a:effectLst>
              </a:rPr>
              <a:t> </a:t>
            </a:r>
            <a:r>
              <a:rPr lang="en-US" dirty="0"/>
              <a:t>of information in </a:t>
            </a:r>
            <a:r>
              <a:rPr lang="en-US" dirty="0">
                <a:solidFill>
                  <a:schemeClr val="accent1"/>
                </a:solidFill>
                <a:effectLst>
                  <a:outerShdw blurRad="38100" dist="38100" dir="2700000" algn="tl">
                    <a:srgbClr val="000000">
                      <a:alpha val="43137"/>
                    </a:srgbClr>
                  </a:outerShdw>
                </a:effectLst>
              </a:rPr>
              <a:t>different contexts</a:t>
            </a:r>
            <a:r>
              <a:rPr lang="en-US" dirty="0"/>
              <a:t>. </a:t>
            </a:r>
            <a:r>
              <a:rPr lang="en-US" dirty="0" smtClean="0"/>
              <a:t>At</a:t>
            </a:r>
            <a:r>
              <a:rPr lang="en-US" baseline="0" dirty="0" smtClean="0"/>
              <a:t> this level s</a:t>
            </a:r>
            <a:r>
              <a:rPr lang="en-US" dirty="0" smtClean="0"/>
              <a:t>tudents are asked to put their understanding into practice.  </a:t>
            </a:r>
            <a:r>
              <a:rPr lang="en-US" dirty="0"/>
              <a:t>Learners still need guidance and feedback as they </a:t>
            </a:r>
            <a:r>
              <a:rPr lang="en-US" dirty="0" smtClean="0"/>
              <a:t>practice.</a:t>
            </a:r>
            <a:endParaRPr lang="en-US" dirty="0"/>
          </a:p>
          <a:p>
            <a:endParaRPr lang="en-US" dirty="0" smtClean="0"/>
          </a:p>
          <a:p>
            <a:pPr defTabSz="897955"/>
            <a:r>
              <a:rPr lang="en-US" dirty="0"/>
              <a:t>A </a:t>
            </a:r>
            <a:r>
              <a:rPr lang="en-US" u="sng" dirty="0"/>
              <a:t>PROFICIENT</a:t>
            </a:r>
            <a:r>
              <a:rPr lang="en-US" dirty="0"/>
              <a:t>  level of competence means learners are able to </a:t>
            </a:r>
            <a:r>
              <a:rPr lang="en-US" dirty="0">
                <a:solidFill>
                  <a:schemeClr val="accent1"/>
                </a:solidFill>
                <a:effectLst>
                  <a:outerShdw blurRad="38100" dist="38100" dir="2700000" algn="tl">
                    <a:srgbClr val="000000">
                      <a:alpha val="43137"/>
                    </a:srgbClr>
                  </a:outerShdw>
                </a:effectLst>
              </a:rPr>
              <a:t>independently apply </a:t>
            </a:r>
            <a:r>
              <a:rPr lang="en-US" dirty="0"/>
              <a:t>the knowledge and skill in a variety of </a:t>
            </a:r>
            <a:r>
              <a:rPr lang="en-US" dirty="0" smtClean="0"/>
              <a:t>situations. Also they are able </a:t>
            </a:r>
            <a:r>
              <a:rPr lang="en-US" dirty="0"/>
              <a:t>to </a:t>
            </a:r>
            <a:r>
              <a:rPr lang="en-US" dirty="0">
                <a:solidFill>
                  <a:schemeClr val="accent1"/>
                </a:solidFill>
                <a:effectLst>
                  <a:outerShdw blurRad="38100" dist="38100" dir="2700000" algn="tl">
                    <a:srgbClr val="000000">
                      <a:alpha val="43137"/>
                    </a:srgbClr>
                  </a:outerShdw>
                </a:effectLst>
              </a:rPr>
              <a:t>reflect</a:t>
            </a:r>
            <a:r>
              <a:rPr lang="en-US" dirty="0">
                <a:effectLst>
                  <a:outerShdw blurRad="38100" dist="38100" dir="2700000" algn="tl">
                    <a:srgbClr val="000000">
                      <a:alpha val="43137"/>
                    </a:srgbClr>
                  </a:outerShdw>
                </a:effectLst>
              </a:rPr>
              <a:t> </a:t>
            </a:r>
            <a:r>
              <a:rPr lang="en-US" dirty="0"/>
              <a:t>upon their own application of knowledge and skills and </a:t>
            </a:r>
            <a:r>
              <a:rPr lang="en-US" dirty="0">
                <a:solidFill>
                  <a:schemeClr val="accent1"/>
                </a:solidFill>
                <a:effectLst>
                  <a:outerShdw blurRad="38100" dist="38100" dir="2700000" algn="tl">
                    <a:srgbClr val="000000">
                      <a:alpha val="43137"/>
                    </a:srgbClr>
                  </a:outerShdw>
                </a:effectLst>
              </a:rPr>
              <a:t>make adjustments </a:t>
            </a:r>
            <a:r>
              <a:rPr lang="en-US" dirty="0"/>
              <a:t>on their own. They are not perfect but they are more independent in their </a:t>
            </a:r>
            <a:r>
              <a:rPr lang="en-US" dirty="0" smtClean="0"/>
              <a:t>learning</a:t>
            </a:r>
            <a:r>
              <a:rPr lang="en-US" baseline="0" dirty="0" smtClean="0"/>
              <a:t> - </a:t>
            </a:r>
            <a:r>
              <a:rPr lang="en-US" dirty="0" smtClean="0"/>
              <a:t>they are </a:t>
            </a:r>
            <a:r>
              <a:rPr lang="en-US" dirty="0"/>
              <a:t>getting better at making adjustments </a:t>
            </a:r>
            <a:r>
              <a:rPr lang="en-US" dirty="0" smtClean="0"/>
              <a:t>on their</a:t>
            </a:r>
            <a:r>
              <a:rPr lang="en-US" baseline="0" dirty="0" smtClean="0"/>
              <a:t> own</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fld id="{B145E67C-4A66-4C89-B59B-471313885228}" type="slidenum">
              <a:rPr lang="en-US" smtClean="0"/>
              <a:t>18</a:t>
            </a:fld>
            <a:endParaRPr lang="en-US"/>
          </a:p>
        </p:txBody>
      </p:sp>
    </p:spTree>
    <p:extLst>
      <p:ext uri="{BB962C8B-B14F-4D97-AF65-F5344CB8AC3E}">
        <p14:creationId xmlns:p14="http://schemas.microsoft.com/office/powerpoint/2010/main" val="166405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768254A-885A-4FB1-9323-5FB40DB38E7E}" type="datetimeFigureOut">
              <a:rPr lang="en-US" smtClean="0"/>
              <a:pPr/>
              <a:t>2/24/2014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1B447F6-A472-47AD-BAD0-566C4F8F4D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68254A-885A-4FB1-9323-5FB40DB38E7E}"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68254A-885A-4FB1-9323-5FB40DB38E7E}"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68254A-885A-4FB1-9323-5FB40DB38E7E}"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68254A-885A-4FB1-9323-5FB40DB38E7E}" type="datetimeFigureOut">
              <a:rPr lang="en-US" smtClean="0"/>
              <a:pPr/>
              <a:t>2/24/2014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447F6-A472-47AD-BAD0-566C4F8F4D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68254A-885A-4FB1-9323-5FB40DB38E7E}"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768254A-885A-4FB1-9323-5FB40DB38E7E}" type="datetimeFigureOut">
              <a:rPr lang="en-US" smtClean="0"/>
              <a:pPr/>
              <a:t>2/24/2014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68254A-885A-4FB1-9323-5FB40DB38E7E}" type="datetimeFigureOut">
              <a:rPr lang="en-US" smtClean="0"/>
              <a:pPr/>
              <a:t>2/24/2014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8254A-885A-4FB1-9323-5FB40DB38E7E}" type="datetimeFigureOut">
              <a:rPr lang="en-US" smtClean="0"/>
              <a:pPr/>
              <a:t>2/24/2014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768254A-885A-4FB1-9323-5FB40DB38E7E}"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447F6-A472-47AD-BAD0-566C4F8F4D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68254A-885A-4FB1-9323-5FB40DB38E7E}" type="datetimeFigureOut">
              <a:rPr lang="en-US" smtClean="0"/>
              <a:pPr/>
              <a:t>2/24/2014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447F6-A472-47AD-BAD0-566C4F8F4D6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768254A-885A-4FB1-9323-5FB40DB38E7E}" type="datetimeFigureOut">
              <a:rPr lang="en-US" smtClean="0"/>
              <a:pPr/>
              <a:t>2/24/2014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447F6-A472-47AD-BAD0-566C4F8F4D6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5.xml"/><Relationship Id="rId7" Type="http://schemas.microsoft.com/office/2007/relationships/hdphoto" Target="../media/hdphoto2.wdp"/><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 Id="rId9" Type="http://schemas.microsoft.com/office/2007/relationships/hdphoto" Target="../media/hdphoto3.wdp"/></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7.xml"/><Relationship Id="rId7" Type="http://schemas.microsoft.com/office/2007/relationships/hdphoto" Target="../media/hdphoto2.wdp"/><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 Id="rId9" Type="http://schemas.microsoft.com/office/2007/relationships/hdphoto" Target="../media/hdphoto3.wdp"/></Relationships>
</file>

<file path=ppt/slides/_rels/slide1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8.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0.xml"/><Relationship Id="rId7" Type="http://schemas.microsoft.com/office/2007/relationships/hdphoto" Target="../media/hdphoto2.wdp"/><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 Id="rId9" Type="http://schemas.microsoft.com/office/2007/relationships/hdphoto" Target="../media/hdphoto3.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Program</a:t>
            </a:r>
            <a:r>
              <a:rPr lang="en-US" baseline="0" dirty="0" smtClean="0"/>
              <a:t> Plannin</a:t>
            </a:r>
            <a:r>
              <a:rPr lang="en-US" dirty="0" smtClean="0"/>
              <a:t>g and </a:t>
            </a:r>
            <a:r>
              <a:rPr lang="en-US" baseline="0" dirty="0" smtClean="0"/>
              <a:t>Outcomes Assessment</a:t>
            </a:r>
            <a:endParaRPr lang="en-US" dirty="0"/>
          </a:p>
        </p:txBody>
      </p:sp>
    </p:spTree>
  </p:cSld>
  <p:clrMapOvr>
    <a:masterClrMapping/>
  </p:clrMapOvr>
  <p:transition spd="med" advClick="0" advTm="500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dirty="0" smtClean="0"/>
              <a:t>Sample Program Curriculum Goals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490711"/>
              </p:ext>
            </p:extLst>
          </p:nvPr>
        </p:nvGraphicFramePr>
        <p:xfrm>
          <a:off x="457200" y="1447800"/>
          <a:ext cx="8001000" cy="3205480"/>
        </p:xfrm>
        <a:graphic>
          <a:graphicData uri="http://schemas.openxmlformats.org/drawingml/2006/table">
            <a:tbl>
              <a:tblPr firstRow="1" bandRow="1">
                <a:tableStyleId>{5C22544A-7EE6-4342-B048-85BDC9FD1C3A}</a:tableStyleId>
              </a:tblPr>
              <a:tblGrid>
                <a:gridCol w="4218709"/>
                <a:gridCol w="3782291"/>
              </a:tblGrid>
              <a:tr h="370840">
                <a:tc>
                  <a:txBody>
                    <a:bodyPr/>
                    <a:lstStyle/>
                    <a:p>
                      <a:pPr algn="ctr"/>
                      <a:r>
                        <a:rPr lang="en-US" dirty="0" smtClean="0"/>
                        <a:t>Program Goal</a:t>
                      </a:r>
                      <a:endParaRPr lang="en-US" dirty="0"/>
                    </a:p>
                  </a:txBody>
                  <a:tcPr/>
                </a:tc>
                <a:tc>
                  <a:txBody>
                    <a:bodyPr/>
                    <a:lstStyle/>
                    <a:p>
                      <a:pPr algn="ctr"/>
                      <a:r>
                        <a:rPr lang="en-US" dirty="0" smtClean="0"/>
                        <a:t>Measurable Outcomes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effectLst/>
                          <a:latin typeface="+mn-lt"/>
                          <a:ea typeface="+mn-ea"/>
                          <a:cs typeface="+mn-cs"/>
                        </a:rPr>
                        <a:t>I. Management</a:t>
                      </a:r>
                      <a:r>
                        <a:rPr kumimoji="0" lang="en-US" sz="1800" b="1" kern="1200" baseline="0" dirty="0" smtClean="0">
                          <a:solidFill>
                            <a:schemeClr val="dk1"/>
                          </a:solidFill>
                          <a:effectLst/>
                          <a:latin typeface="+mn-lt"/>
                          <a:ea typeface="+mn-ea"/>
                          <a:cs typeface="+mn-cs"/>
                        </a:rPr>
                        <a:t> of </a:t>
                      </a:r>
                      <a:r>
                        <a:rPr kumimoji="0" lang="en-US" sz="1800" b="1" kern="1200" dirty="0" smtClean="0">
                          <a:solidFill>
                            <a:schemeClr val="dk1"/>
                          </a:solidFill>
                          <a:effectLst/>
                          <a:latin typeface="+mn-lt"/>
                          <a:ea typeface="+mn-ea"/>
                          <a:cs typeface="+mn-cs"/>
                        </a:rPr>
                        <a:t>Health Data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effectLst/>
                          <a:latin typeface="+mn-lt"/>
                          <a:ea typeface="+mn-ea"/>
                          <a:cs typeface="+mn-cs"/>
                        </a:rPr>
                        <a:t>I.A.  Collect,</a:t>
                      </a:r>
                      <a:r>
                        <a:rPr kumimoji="0" lang="en-US" sz="1800" kern="1200" baseline="0" dirty="0" smtClean="0">
                          <a:solidFill>
                            <a:schemeClr val="dk1"/>
                          </a:solidFill>
                          <a:effectLst/>
                          <a:latin typeface="+mn-lt"/>
                          <a:ea typeface="+mn-ea"/>
                          <a:cs typeface="+mn-cs"/>
                        </a:rPr>
                        <a:t> </a:t>
                      </a:r>
                      <a:r>
                        <a:rPr kumimoji="0" lang="en-US" sz="1800" kern="1200" dirty="0" smtClean="0">
                          <a:solidFill>
                            <a:schemeClr val="dk1"/>
                          </a:solidFill>
                          <a:effectLst/>
                          <a:latin typeface="+mn-lt"/>
                          <a:ea typeface="+mn-ea"/>
                          <a:cs typeface="+mn-cs"/>
                        </a:rPr>
                        <a:t>maintain, and analyze health data.</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800" kern="1200" dirty="0" smtClean="0">
                        <a:solidFill>
                          <a:schemeClr val="dk1"/>
                        </a:solidFill>
                        <a:effectLst/>
                        <a:latin typeface="+mn-lt"/>
                        <a:ea typeface="+mn-ea"/>
                        <a:cs typeface="+mn-cs"/>
                      </a:endParaRPr>
                    </a:p>
                    <a:p>
                      <a:r>
                        <a:rPr kumimoji="0" lang="en-US" sz="1800" kern="1200" dirty="0" smtClean="0">
                          <a:solidFill>
                            <a:schemeClr val="dk1"/>
                          </a:solidFill>
                          <a:effectLst/>
                          <a:latin typeface="+mn-lt"/>
                          <a:ea typeface="+mn-ea"/>
                          <a:cs typeface="+mn-cs"/>
                        </a:rPr>
                        <a:t>I.B.  Apply healthcare information requirements and standards to the organization and accuracy of data</a:t>
                      </a:r>
                    </a:p>
                    <a:p>
                      <a:endParaRPr kumimoji="0" lang="en-US" sz="1800" kern="1200" dirty="0" smtClean="0">
                        <a:solidFill>
                          <a:schemeClr val="dk1"/>
                        </a:solidFill>
                        <a:effectLst/>
                        <a:latin typeface="+mn-lt"/>
                        <a:ea typeface="+mn-ea"/>
                        <a:cs typeface="+mn-cs"/>
                      </a:endParaRPr>
                    </a:p>
                    <a:p>
                      <a:r>
                        <a:rPr kumimoji="0" lang="en-US" sz="1800" kern="1200" dirty="0" smtClean="0">
                          <a:solidFill>
                            <a:schemeClr val="dk1"/>
                          </a:solidFill>
                          <a:effectLst/>
                          <a:latin typeface="+mn-lt"/>
                          <a:ea typeface="+mn-ea"/>
                          <a:cs typeface="+mn-cs"/>
                        </a:rPr>
                        <a:t>I.C.  Use, maintain, and validate clinical classification systems</a:t>
                      </a:r>
                    </a:p>
                    <a:p>
                      <a:endParaRPr lang="en-US" dirty="0"/>
                    </a:p>
                  </a:txBody>
                  <a:tcPr/>
                </a:tc>
              </a:tr>
            </a:tbl>
          </a:graphicData>
        </a:graphic>
      </p:graphicFrame>
      <p:sp>
        <p:nvSpPr>
          <p:cNvPr id="5" name="Rounded Rectangular Callout 4"/>
          <p:cNvSpPr/>
          <p:nvPr/>
        </p:nvSpPr>
        <p:spPr>
          <a:xfrm>
            <a:off x="476534" y="3200400"/>
            <a:ext cx="3733800" cy="1219200"/>
          </a:xfrm>
          <a:prstGeom prst="wedgeRoundRectCallout">
            <a:avLst>
              <a:gd name="adj1" fmla="val 2572"/>
              <a:gd name="adj2" fmla="val -13108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program goal identifies the overall category or desired characteristics of learners</a:t>
            </a:r>
            <a:endParaRPr lang="en-US" dirty="0"/>
          </a:p>
        </p:txBody>
      </p:sp>
      <p:sp>
        <p:nvSpPr>
          <p:cNvPr id="6" name="Rounded Rectangular Callout 5"/>
          <p:cNvSpPr/>
          <p:nvPr/>
        </p:nvSpPr>
        <p:spPr>
          <a:xfrm>
            <a:off x="4648200" y="5181599"/>
            <a:ext cx="4191000" cy="1105469"/>
          </a:xfrm>
          <a:prstGeom prst="wedgeRoundRectCallout">
            <a:avLst>
              <a:gd name="adj1" fmla="val -39433"/>
              <a:gd name="adj2" fmla="val -1233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measurable outcomes describe the overall learning goals of the program.</a:t>
            </a:r>
            <a:endParaRPr lang="en-US" dirty="0"/>
          </a:p>
        </p:txBody>
      </p:sp>
    </p:spTree>
    <p:extLst>
      <p:ext uri="{BB962C8B-B14F-4D97-AF65-F5344CB8AC3E}">
        <p14:creationId xmlns:p14="http://schemas.microsoft.com/office/powerpoint/2010/main" val="539385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dirty="0" smtClean="0"/>
              <a:t>Sample Program Curriculum Goals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9600938"/>
              </p:ext>
            </p:extLst>
          </p:nvPr>
        </p:nvGraphicFramePr>
        <p:xfrm>
          <a:off x="457200" y="1447800"/>
          <a:ext cx="8229600" cy="4846320"/>
        </p:xfrm>
        <a:graphic>
          <a:graphicData uri="http://schemas.openxmlformats.org/drawingml/2006/table">
            <a:tbl>
              <a:tblPr firstRow="1" bandRow="1">
                <a:tableStyleId>{5C22544A-7EE6-4342-B048-85BDC9FD1C3A}</a:tableStyleId>
              </a:tblPr>
              <a:tblGrid>
                <a:gridCol w="2209800"/>
                <a:gridCol w="1981200"/>
                <a:gridCol w="4038600"/>
              </a:tblGrid>
              <a:tr h="370840">
                <a:tc>
                  <a:txBody>
                    <a:bodyPr/>
                    <a:lstStyle/>
                    <a:p>
                      <a:pPr algn="ctr"/>
                      <a:r>
                        <a:rPr lang="en-US" dirty="0" smtClean="0"/>
                        <a:t>Program Goal</a:t>
                      </a:r>
                      <a:endParaRPr lang="en-US" dirty="0"/>
                    </a:p>
                  </a:txBody>
                  <a:tcPr/>
                </a:tc>
                <a:tc>
                  <a:txBody>
                    <a:bodyPr/>
                    <a:lstStyle/>
                    <a:p>
                      <a:pPr algn="ctr"/>
                      <a:r>
                        <a:rPr lang="en-US" dirty="0" smtClean="0"/>
                        <a:t>Measurable Outcomes</a:t>
                      </a:r>
                      <a:endParaRPr lang="en-US" dirty="0"/>
                    </a:p>
                  </a:txBody>
                  <a:tcPr/>
                </a:tc>
                <a:tc>
                  <a:txBody>
                    <a:bodyPr/>
                    <a:lstStyle/>
                    <a:p>
                      <a:pPr algn="ctr"/>
                      <a:r>
                        <a:rPr lang="en-US" dirty="0" smtClean="0"/>
                        <a:t>Course</a:t>
                      </a:r>
                      <a:r>
                        <a:rPr lang="en-US" baseline="0" dirty="0" smtClean="0"/>
                        <a:t> Outcomes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kern="1200" dirty="0" smtClean="0">
                          <a:solidFill>
                            <a:schemeClr val="dk1"/>
                          </a:solidFill>
                          <a:effectLst/>
                          <a:latin typeface="+mn-lt"/>
                          <a:ea typeface="+mn-ea"/>
                          <a:cs typeface="+mn-cs"/>
                        </a:rPr>
                        <a:t>I. Management</a:t>
                      </a:r>
                      <a:r>
                        <a:rPr kumimoji="0" lang="en-US" sz="1800" b="1" kern="1200" baseline="0" dirty="0" smtClean="0">
                          <a:solidFill>
                            <a:schemeClr val="dk1"/>
                          </a:solidFill>
                          <a:effectLst/>
                          <a:latin typeface="+mn-lt"/>
                          <a:ea typeface="+mn-ea"/>
                          <a:cs typeface="+mn-cs"/>
                        </a:rPr>
                        <a:t> of </a:t>
                      </a:r>
                      <a:r>
                        <a:rPr kumimoji="0" lang="en-US" sz="1800" b="1" kern="1200" dirty="0" smtClean="0">
                          <a:solidFill>
                            <a:schemeClr val="dk1"/>
                          </a:solidFill>
                          <a:effectLst/>
                          <a:latin typeface="+mn-lt"/>
                          <a:ea typeface="+mn-ea"/>
                          <a:cs typeface="+mn-cs"/>
                        </a:rPr>
                        <a:t>Health Data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effectLst/>
                          <a:latin typeface="+mn-lt"/>
                          <a:ea typeface="+mn-ea"/>
                          <a:cs typeface="+mn-cs"/>
                        </a:rPr>
                        <a:t>I.A.  Collect,</a:t>
                      </a:r>
                      <a:r>
                        <a:rPr kumimoji="0" lang="en-US" sz="1800" kern="1200" baseline="0" dirty="0" smtClean="0">
                          <a:solidFill>
                            <a:schemeClr val="dk1"/>
                          </a:solidFill>
                          <a:effectLst/>
                          <a:latin typeface="+mn-lt"/>
                          <a:ea typeface="+mn-ea"/>
                          <a:cs typeface="+mn-cs"/>
                        </a:rPr>
                        <a:t> </a:t>
                      </a:r>
                      <a:r>
                        <a:rPr kumimoji="0" lang="en-US" sz="1800" kern="1200" dirty="0" smtClean="0">
                          <a:solidFill>
                            <a:schemeClr val="dk1"/>
                          </a:solidFill>
                          <a:effectLst/>
                          <a:latin typeface="+mn-lt"/>
                          <a:ea typeface="+mn-ea"/>
                          <a:cs typeface="+mn-cs"/>
                        </a:rPr>
                        <a:t>maintain, and analyze health data.</a:t>
                      </a:r>
                    </a:p>
                    <a:p>
                      <a:endParaRPr lang="en-US" dirty="0"/>
                    </a:p>
                  </a:txBody>
                  <a:tcPr/>
                </a:tc>
                <a:tc>
                  <a:txBody>
                    <a:bodyPr/>
                    <a:lstStyle/>
                    <a:p>
                      <a:pPr lvl="0"/>
                      <a:r>
                        <a:rPr kumimoji="0" lang="en-US" sz="1800" kern="1200" dirty="0" smtClean="0">
                          <a:solidFill>
                            <a:schemeClr val="dk1"/>
                          </a:solidFill>
                          <a:effectLst/>
                          <a:latin typeface="+mn-lt"/>
                          <a:ea typeface="+mn-ea"/>
                          <a:cs typeface="+mn-cs"/>
                        </a:rPr>
                        <a:t>I.A.1. Collect and maintain health data (such as data elements, data sets, and databases).</a:t>
                      </a:r>
                    </a:p>
                    <a:p>
                      <a:pPr lvl="0"/>
                      <a:r>
                        <a:rPr kumimoji="0" lang="en-US" sz="1800" kern="1200" dirty="0" smtClean="0">
                          <a:solidFill>
                            <a:schemeClr val="dk1"/>
                          </a:solidFill>
                          <a:effectLst/>
                          <a:latin typeface="+mn-lt"/>
                          <a:ea typeface="+mn-ea"/>
                          <a:cs typeface="+mn-cs"/>
                        </a:rPr>
                        <a:t>I.A.2. Conduct analysis to ensure that documentation in the health record supports the diagnosis and reflects the patient’s progress, clinical findings, and discharge status. </a:t>
                      </a:r>
                    </a:p>
                    <a:p>
                      <a:pPr lvl="0"/>
                      <a:r>
                        <a:rPr kumimoji="0" lang="en-US" sz="1800" kern="1200" dirty="0" smtClean="0">
                          <a:solidFill>
                            <a:schemeClr val="dk1"/>
                          </a:solidFill>
                          <a:effectLst/>
                          <a:latin typeface="+mn-lt"/>
                          <a:ea typeface="+mn-ea"/>
                          <a:cs typeface="+mn-cs"/>
                        </a:rPr>
                        <a:t>I.A.3. Apply policies and procedures to ensure the accuracy of health data. </a:t>
                      </a:r>
                    </a:p>
                    <a:p>
                      <a:r>
                        <a:rPr kumimoji="0" lang="en-US" sz="1800" kern="1200" dirty="0" smtClean="0">
                          <a:solidFill>
                            <a:schemeClr val="dk1"/>
                          </a:solidFill>
                          <a:effectLst/>
                          <a:latin typeface="+mn-lt"/>
                          <a:ea typeface="+mn-ea"/>
                          <a:cs typeface="+mn-cs"/>
                        </a:rPr>
                        <a:t>I.A.4. Verify timeliness, completeness, accuracy, and appropriateness of data and data sources for patient care, management, billing reports, registries, and/or databases.</a:t>
                      </a:r>
                      <a:endParaRPr lang="en-US" dirty="0"/>
                    </a:p>
                  </a:txBody>
                  <a:tcPr/>
                </a:tc>
              </a:tr>
            </a:tbl>
          </a:graphicData>
        </a:graphic>
      </p:graphicFrame>
      <p:sp>
        <p:nvSpPr>
          <p:cNvPr id="6" name="Rounded Rectangular Callout 5"/>
          <p:cNvSpPr/>
          <p:nvPr/>
        </p:nvSpPr>
        <p:spPr>
          <a:xfrm>
            <a:off x="609600" y="4343400"/>
            <a:ext cx="4086367" cy="1600200"/>
          </a:xfrm>
          <a:prstGeom prst="wedgeRoundRectCallout">
            <a:avLst>
              <a:gd name="adj1" fmla="val 47889"/>
              <a:gd name="adj2" fmla="val -1043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Ultimately the measurable outcomes are described at the course level. These outcomes should line up with the program outcomes. </a:t>
            </a:r>
          </a:p>
        </p:txBody>
      </p:sp>
    </p:spTree>
    <p:extLst>
      <p:ext uri="{BB962C8B-B14F-4D97-AF65-F5344CB8AC3E}">
        <p14:creationId xmlns:p14="http://schemas.microsoft.com/office/powerpoint/2010/main" val="897082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685800"/>
          </a:xfrm>
        </p:spPr>
        <p:txBody>
          <a:bodyPr>
            <a:noAutofit/>
          </a:bodyPr>
          <a:lstStyle/>
          <a:p>
            <a:pPr marL="274320" lvl="1" indent="0">
              <a:spcBef>
                <a:spcPts val="1200"/>
              </a:spcBef>
              <a:spcAft>
                <a:spcPts val="1200"/>
              </a:spcAft>
            </a:pPr>
            <a:r>
              <a:rPr lang="en-US" sz="2800" b="1" dirty="0" smtClean="0">
                <a:solidFill>
                  <a:schemeClr val="tx2"/>
                </a:solidFill>
                <a:effectLst>
                  <a:outerShdw blurRad="38100" dist="38100" dir="2700000" algn="tl">
                    <a:srgbClr val="000000">
                      <a:alpha val="43137"/>
                    </a:srgbClr>
                  </a:outerShdw>
                </a:effectLst>
                <a:latin typeface="+mj-lt"/>
              </a:rPr>
              <a:t>What does our Curriculum Map Look Like?</a:t>
            </a:r>
            <a:endParaRPr lang="en-US" sz="2800" dirty="0" smtClean="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3069795"/>
              </p:ext>
            </p:extLst>
          </p:nvPr>
        </p:nvGraphicFramePr>
        <p:xfrm>
          <a:off x="457200" y="1295400"/>
          <a:ext cx="8382001" cy="4244045"/>
        </p:xfrm>
        <a:graphic>
          <a:graphicData uri="http://schemas.openxmlformats.org/drawingml/2006/table">
            <a:tbl>
              <a:tblPr firstRow="1" bandRow="1">
                <a:tableStyleId>{F5AB1C69-6EDB-4FF4-983F-18BD219EF322}</a:tableStyleId>
              </a:tblPr>
              <a:tblGrid>
                <a:gridCol w="1671484"/>
                <a:gridCol w="2236839"/>
                <a:gridCol w="2236839"/>
                <a:gridCol w="2236839"/>
              </a:tblGrid>
              <a:tr h="1219200">
                <a:tc>
                  <a:txBody>
                    <a:bodyPr/>
                    <a:lstStyle/>
                    <a:p>
                      <a:pPr algn="ctr"/>
                      <a:r>
                        <a:rPr lang="en-US" sz="2000" i="1" dirty="0" smtClean="0"/>
                        <a:t>Program Core Courses</a:t>
                      </a:r>
                      <a:endParaRPr lang="en-US" sz="2000" i="1" dirty="0"/>
                    </a:p>
                  </a:txBody>
                  <a:tcPr anchor="ctr"/>
                </a:tc>
                <a:tc>
                  <a:txBody>
                    <a:bodyPr/>
                    <a:lstStyle/>
                    <a:p>
                      <a:pPr marL="182880" indent="0" algn="l" fontAlgn="t">
                        <a:buNone/>
                      </a:pPr>
                      <a:r>
                        <a:rPr lang="en-US" sz="1600" u="none" strike="noStrike" dirty="0" smtClean="0">
                          <a:effectLst/>
                        </a:rPr>
                        <a:t>Demonstrate </a:t>
                      </a:r>
                      <a:r>
                        <a:rPr lang="en-US" sz="1600" u="none" strike="noStrike" dirty="0">
                          <a:effectLst/>
                        </a:rPr>
                        <a:t>the basic concepts and practices associated with oral presentations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c>
                  <a:txBody>
                    <a:bodyPr/>
                    <a:lstStyle/>
                    <a:p>
                      <a:pPr marL="182880" algn="l"/>
                      <a:r>
                        <a:rPr lang="en-US" sz="1600" dirty="0" smtClean="0"/>
                        <a:t>Form artistic judgments by exposure to the rich history and diversity of human knowledge and thought</a:t>
                      </a:r>
                      <a:endParaRPr lang="en-US" sz="1600" b="0" dirty="0">
                        <a:solidFill>
                          <a:schemeClr val="bg1"/>
                        </a:solidFill>
                        <a:latin typeface="+mn-lt"/>
                      </a:endParaRPr>
                    </a:p>
                  </a:txBody>
                  <a:tcPr anchor="ctr"/>
                </a:tc>
                <a:tc>
                  <a:txBody>
                    <a:bodyPr/>
                    <a:lstStyle/>
                    <a:p>
                      <a:pPr marL="182880" algn="l" fontAlgn="t"/>
                      <a:r>
                        <a:rPr lang="en-US" sz="1600" u="none" strike="noStrike" dirty="0" smtClean="0">
                          <a:effectLst/>
                        </a:rPr>
                        <a:t>Identify</a:t>
                      </a:r>
                      <a:r>
                        <a:rPr lang="en-US" sz="1600" u="none" strike="noStrike" dirty="0">
                          <a:effectLst/>
                        </a:rPr>
                        <a:t>, locate, and effectively use information from various print and electronic resources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r>
              <a:tr h="489145">
                <a:tc>
                  <a:txBody>
                    <a:bodyPr/>
                    <a:lstStyle/>
                    <a:p>
                      <a:r>
                        <a:rPr lang="en-US" sz="2000" dirty="0" smtClean="0"/>
                        <a:t>COM</a:t>
                      </a:r>
                      <a:r>
                        <a:rPr lang="en-US" sz="2000" baseline="0" dirty="0" smtClean="0"/>
                        <a:t> </a:t>
                      </a:r>
                      <a:r>
                        <a:rPr lang="en-US" sz="2000" dirty="0" smtClean="0"/>
                        <a:t>101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102</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a:t>
                      </a:r>
                      <a:r>
                        <a:rPr lang="en-US" sz="2000" baseline="0" dirty="0" smtClean="0"/>
                        <a:t>120</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121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201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
        <p:nvSpPr>
          <p:cNvPr id="5" name="Rounded Rectangular Callout 4"/>
          <p:cNvSpPr/>
          <p:nvPr/>
        </p:nvSpPr>
        <p:spPr>
          <a:xfrm>
            <a:off x="4234249" y="2743200"/>
            <a:ext cx="2395151" cy="2057400"/>
          </a:xfrm>
          <a:prstGeom prst="wedgeRoundRectCallout">
            <a:avLst>
              <a:gd name="adj1" fmla="val -69057"/>
              <a:gd name="adj2" fmla="val -808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 Student Learning Goals are listed at the top of the column of the Curriculum Map.</a:t>
            </a:r>
            <a:endParaRPr lang="en-US" dirty="0"/>
          </a:p>
        </p:txBody>
      </p:sp>
      <p:sp>
        <p:nvSpPr>
          <p:cNvPr id="3" name="Rounded Rectangular Callout 2"/>
          <p:cNvSpPr/>
          <p:nvPr/>
        </p:nvSpPr>
        <p:spPr>
          <a:xfrm>
            <a:off x="2133600" y="4800600"/>
            <a:ext cx="2514600" cy="1676400"/>
          </a:xfrm>
          <a:prstGeom prst="wedgeRoundRectCallout">
            <a:avLst>
              <a:gd name="adj1" fmla="val -70710"/>
              <a:gd name="adj2" fmla="val -10904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name of the core courses are listed on the left-hand side of the Curriculum Map.</a:t>
            </a:r>
            <a:endParaRPr lang="en-US" dirty="0"/>
          </a:p>
        </p:txBody>
      </p:sp>
      <p:sp>
        <p:nvSpPr>
          <p:cNvPr id="7" name="Rounded Rectangular Callout 6"/>
          <p:cNvSpPr/>
          <p:nvPr/>
        </p:nvSpPr>
        <p:spPr>
          <a:xfrm>
            <a:off x="5791200" y="4942702"/>
            <a:ext cx="2590800" cy="1534298"/>
          </a:xfrm>
          <a:prstGeom prst="wedgeRoundRectCallout">
            <a:avLst>
              <a:gd name="adj1" fmla="val 6989"/>
              <a:gd name="adj2" fmla="val -157800"/>
              <a:gd name="adj3" fmla="val 16667"/>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 This presentation will show you how to determine what information goes into these boxes. </a:t>
            </a:r>
            <a:endParaRPr lang="en-US" dirty="0"/>
          </a:p>
        </p:txBody>
      </p:sp>
    </p:spTree>
    <p:custDataLst>
      <p:tags r:id="rId1"/>
    </p:custDataLst>
    <p:extLst>
      <p:ext uri="{BB962C8B-B14F-4D97-AF65-F5344CB8AC3E}">
        <p14:creationId xmlns:p14="http://schemas.microsoft.com/office/powerpoint/2010/main" val="1738437939"/>
      </p:ext>
    </p:extLst>
  </p:cSld>
  <p:clrMapOvr>
    <a:masterClrMapping/>
  </p:clrMapOvr>
  <mc:AlternateContent xmlns:mc="http://schemas.openxmlformats.org/markup-compatibility/2006" xmlns:p14="http://schemas.microsoft.com/office/powerpoint/2010/main">
    <mc:Choice Requires="p14">
      <p:transition spd="slow" p14:dur="2000" advTm="54320"/>
    </mc:Choice>
    <mc:Fallback xmlns="">
      <p:transition spd="slow" advTm="543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7" grpId="0" animBg="1"/>
    </p:bldLst>
  </p:timing>
  <p:extLst mod="1">
    <p:ext uri="{E180D4A7-C9FB-4DFB-919C-405C955672EB}">
      <p14:showEvtLst xmlns:p14="http://schemas.microsoft.com/office/powerpoint/2010/main">
        <p14:playEvt time="1585" objId="6"/>
        <p14:stopEvt time="53491" objId="6"/>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19912"/>
          </a:xfrm>
        </p:spPr>
        <p:txBody>
          <a:bodyPr/>
          <a:lstStyle/>
          <a:p>
            <a:pPr algn="ctr"/>
            <a:r>
              <a:rPr lang="en-US" dirty="0" smtClean="0"/>
              <a:t>5 Curriculum Map Questions</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pPr marL="0" indent="-91440">
              <a:spcBef>
                <a:spcPts val="600"/>
              </a:spcBef>
              <a:spcAft>
                <a:spcPts val="600"/>
              </a:spcAft>
              <a:buNone/>
            </a:pPr>
            <a:r>
              <a:rPr lang="en-US" sz="2800" u="sng" dirty="0" smtClean="0">
                <a:solidFill>
                  <a:srgbClr val="C00000"/>
                </a:solidFill>
                <a:effectLst>
                  <a:outerShdw blurRad="38100" dist="38100" dir="2700000" algn="tl">
                    <a:srgbClr val="000000">
                      <a:alpha val="43137"/>
                    </a:srgbClr>
                  </a:outerShdw>
                </a:effectLst>
              </a:rPr>
              <a:t>Question 1</a:t>
            </a:r>
            <a:r>
              <a:rPr lang="en-US" sz="2800" dirty="0" smtClean="0">
                <a:solidFill>
                  <a:srgbClr val="C00000"/>
                </a:solidFill>
                <a:effectLst>
                  <a:outerShdw blurRad="38100" dist="38100" dir="2700000" algn="tl">
                    <a:srgbClr val="000000">
                      <a:alpha val="43137"/>
                    </a:srgbClr>
                  </a:outerShdw>
                </a:effectLst>
              </a:rPr>
              <a:t>: </a:t>
            </a:r>
            <a:r>
              <a:rPr lang="en-US" sz="2800" dirty="0"/>
              <a:t>Is a particular outcome </a:t>
            </a:r>
            <a:r>
              <a:rPr lang="en-US" sz="2800" b="1" dirty="0"/>
              <a:t>addressed</a:t>
            </a:r>
            <a:r>
              <a:rPr lang="en-US" sz="2800" dirty="0"/>
              <a:t> in a course? </a:t>
            </a:r>
            <a:endParaRPr lang="en-US" sz="2800" dirty="0" smtClean="0"/>
          </a:p>
          <a:p>
            <a:pPr marL="0" indent="-91440">
              <a:spcBef>
                <a:spcPts val="600"/>
              </a:spcBef>
              <a:spcAft>
                <a:spcPts val="600"/>
              </a:spcAft>
              <a:buNone/>
            </a:pPr>
            <a:r>
              <a:rPr lang="en-US" sz="2800" u="sng" dirty="0" smtClean="0">
                <a:solidFill>
                  <a:srgbClr val="C00000"/>
                </a:solidFill>
                <a:effectLst>
                  <a:outerShdw blurRad="38100" dist="38100" dir="2700000" algn="tl">
                    <a:srgbClr val="000000">
                      <a:alpha val="43137"/>
                    </a:srgbClr>
                  </a:outerShdw>
                </a:effectLst>
              </a:rPr>
              <a:t>Question 2</a:t>
            </a:r>
            <a:r>
              <a:rPr lang="en-US" sz="2800" dirty="0" smtClean="0">
                <a:solidFill>
                  <a:srgbClr val="C00000"/>
                </a:solidFill>
                <a:effectLst>
                  <a:outerShdw blurRad="38100" dist="38100" dir="2700000" algn="tl">
                    <a:srgbClr val="000000">
                      <a:alpha val="43137"/>
                    </a:srgbClr>
                  </a:outerShdw>
                </a:effectLst>
              </a:rPr>
              <a:t>: </a:t>
            </a:r>
            <a:r>
              <a:rPr lang="en-US" sz="2800" dirty="0"/>
              <a:t>Are those particular outcomes </a:t>
            </a:r>
            <a:r>
              <a:rPr lang="en-US" sz="2800" b="1" dirty="0"/>
              <a:t>utilized</a:t>
            </a:r>
            <a:r>
              <a:rPr lang="en-US" sz="2800" dirty="0"/>
              <a:t>, </a:t>
            </a:r>
            <a:r>
              <a:rPr lang="en-US" sz="2800" b="1" dirty="0"/>
              <a:t>taught</a:t>
            </a:r>
            <a:r>
              <a:rPr lang="en-US" sz="2800" dirty="0"/>
              <a:t> or </a:t>
            </a:r>
            <a:r>
              <a:rPr lang="en-US" sz="2800" b="1" dirty="0"/>
              <a:t>assessed</a:t>
            </a:r>
            <a:r>
              <a:rPr lang="en-US" sz="2800" dirty="0"/>
              <a:t> in the course? </a:t>
            </a:r>
            <a:endParaRPr lang="en-US" sz="2800" dirty="0" smtClean="0"/>
          </a:p>
          <a:p>
            <a:pPr marL="0" indent="-91440">
              <a:spcBef>
                <a:spcPts val="600"/>
              </a:spcBef>
              <a:spcAft>
                <a:spcPts val="600"/>
              </a:spcAft>
              <a:buNone/>
            </a:pPr>
            <a:r>
              <a:rPr lang="en-US" sz="2800" u="sng" dirty="0" smtClean="0">
                <a:solidFill>
                  <a:srgbClr val="C00000"/>
                </a:solidFill>
                <a:effectLst>
                  <a:outerShdw blurRad="38100" dist="38100" dir="2700000" algn="tl">
                    <a:srgbClr val="000000">
                      <a:alpha val="43137"/>
                    </a:srgbClr>
                  </a:outerShdw>
                </a:effectLst>
              </a:rPr>
              <a:t>Question 3</a:t>
            </a:r>
            <a:r>
              <a:rPr lang="en-US" sz="2800" dirty="0" smtClean="0">
                <a:solidFill>
                  <a:srgbClr val="C00000"/>
                </a:solidFill>
                <a:effectLst>
                  <a:outerShdw blurRad="38100" dist="38100" dir="2700000" algn="tl">
                    <a:srgbClr val="000000">
                      <a:alpha val="43137"/>
                    </a:srgbClr>
                  </a:outerShdw>
                </a:effectLst>
              </a:rPr>
              <a:t>: </a:t>
            </a:r>
            <a:r>
              <a:rPr lang="en-US" sz="2800" dirty="0" smtClean="0"/>
              <a:t>What </a:t>
            </a:r>
            <a:r>
              <a:rPr lang="en-US" sz="2800" dirty="0"/>
              <a:t>is the </a:t>
            </a:r>
            <a:r>
              <a:rPr lang="en-US" sz="2800" b="1" dirty="0"/>
              <a:t>level of competence </a:t>
            </a:r>
            <a:r>
              <a:rPr lang="en-US" sz="2800" dirty="0"/>
              <a:t>expected on this outcome? </a:t>
            </a:r>
            <a:endParaRPr lang="en-US" sz="2800" dirty="0" smtClean="0"/>
          </a:p>
          <a:p>
            <a:pPr marL="0" indent="-91440">
              <a:spcBef>
                <a:spcPts val="600"/>
              </a:spcBef>
              <a:spcAft>
                <a:spcPts val="600"/>
              </a:spcAft>
              <a:buNone/>
            </a:pPr>
            <a:r>
              <a:rPr lang="en-US" sz="2800" u="sng" dirty="0" smtClean="0">
                <a:solidFill>
                  <a:srgbClr val="C00000"/>
                </a:solidFill>
                <a:effectLst>
                  <a:outerShdw blurRad="38100" dist="38100" dir="2700000" algn="tl">
                    <a:srgbClr val="000000">
                      <a:alpha val="43137"/>
                    </a:srgbClr>
                  </a:outerShdw>
                </a:effectLst>
              </a:rPr>
              <a:t>Question 4</a:t>
            </a:r>
            <a:r>
              <a:rPr lang="en-US" sz="2800" dirty="0" smtClean="0">
                <a:solidFill>
                  <a:srgbClr val="C00000"/>
                </a:solidFill>
                <a:effectLst>
                  <a:outerShdw blurRad="38100" dist="38100" dir="2700000" algn="tl">
                    <a:srgbClr val="000000">
                      <a:alpha val="43137"/>
                    </a:srgbClr>
                  </a:outerShdw>
                </a:effectLst>
              </a:rPr>
              <a:t>: </a:t>
            </a:r>
            <a:r>
              <a:rPr lang="en-US" sz="2800" dirty="0" smtClean="0"/>
              <a:t>Where and when will the </a:t>
            </a:r>
            <a:r>
              <a:rPr lang="en-US" sz="2800" b="1" dirty="0" smtClean="0"/>
              <a:t>assessments</a:t>
            </a:r>
            <a:r>
              <a:rPr lang="en-US" sz="2800" dirty="0" smtClean="0"/>
              <a:t> will be conducted</a:t>
            </a:r>
            <a:r>
              <a:rPr lang="en-US" sz="2800" dirty="0"/>
              <a:t>?</a:t>
            </a:r>
            <a:endParaRPr lang="en-US" sz="2800" dirty="0" smtClean="0"/>
          </a:p>
          <a:p>
            <a:pPr marL="0" indent="-91440">
              <a:spcBef>
                <a:spcPts val="600"/>
              </a:spcBef>
              <a:spcAft>
                <a:spcPts val="600"/>
              </a:spcAft>
              <a:buNone/>
            </a:pPr>
            <a:r>
              <a:rPr lang="en-US" sz="2800" u="sng" dirty="0">
                <a:solidFill>
                  <a:srgbClr val="C00000"/>
                </a:solidFill>
                <a:effectLst>
                  <a:outerShdw blurRad="38100" dist="38100" dir="2700000" algn="tl">
                    <a:srgbClr val="000000">
                      <a:alpha val="43137"/>
                    </a:srgbClr>
                  </a:outerShdw>
                </a:effectLst>
              </a:rPr>
              <a:t>Question </a:t>
            </a:r>
            <a:r>
              <a:rPr lang="en-US" sz="2800" u="sng" dirty="0" smtClean="0">
                <a:solidFill>
                  <a:srgbClr val="C00000"/>
                </a:solidFill>
                <a:effectLst>
                  <a:outerShdw blurRad="38100" dist="38100" dir="2700000" algn="tl">
                    <a:srgbClr val="000000">
                      <a:alpha val="43137"/>
                    </a:srgbClr>
                  </a:outerShdw>
                </a:effectLst>
              </a:rPr>
              <a:t>5</a:t>
            </a:r>
            <a:r>
              <a:rPr lang="en-US" sz="2800" dirty="0" smtClean="0">
                <a:solidFill>
                  <a:srgbClr val="C00000"/>
                </a:solidFill>
                <a:effectLst>
                  <a:outerShdw blurRad="38100" dist="38100" dir="2700000" algn="tl">
                    <a:srgbClr val="000000">
                      <a:alpha val="43137"/>
                    </a:srgbClr>
                  </a:outerShdw>
                </a:effectLst>
              </a:rPr>
              <a:t>: </a:t>
            </a:r>
            <a:r>
              <a:rPr lang="en-US" sz="2800" dirty="0" smtClean="0"/>
              <a:t>What </a:t>
            </a:r>
            <a:r>
              <a:rPr lang="en-US" sz="2800" b="1" dirty="0" smtClean="0"/>
              <a:t>assessments</a:t>
            </a:r>
            <a:r>
              <a:rPr lang="en-US" sz="2800" dirty="0" smtClean="0"/>
              <a:t> instruments, scoring tools, and criteria will be used?</a:t>
            </a:r>
            <a:endParaRPr lang="en-US" sz="2800" dirty="0"/>
          </a:p>
        </p:txBody>
      </p:sp>
    </p:spTree>
    <p:extLst>
      <p:ext uri="{BB962C8B-B14F-4D97-AF65-F5344CB8AC3E}">
        <p14:creationId xmlns:p14="http://schemas.microsoft.com/office/powerpoint/2010/main" val="132147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3200" u="sng" dirty="0">
                <a:solidFill>
                  <a:srgbClr val="C00000"/>
                </a:solidFill>
                <a:effectLst>
                  <a:outerShdw blurRad="38100" dist="38100" dir="2700000" algn="tl">
                    <a:srgbClr val="000000">
                      <a:alpha val="43137"/>
                    </a:srgbClr>
                  </a:outerShdw>
                </a:effectLst>
              </a:rPr>
              <a:t>QUESTION 1</a:t>
            </a:r>
            <a:r>
              <a:rPr lang="en-US" sz="3200" dirty="0">
                <a:solidFill>
                  <a:srgbClr val="C00000"/>
                </a:solidFill>
                <a:effectLst>
                  <a:outerShdw blurRad="38100" dist="38100" dir="2700000" algn="tl">
                    <a:srgbClr val="000000">
                      <a:alpha val="43137"/>
                    </a:srgbClr>
                  </a:outerShdw>
                </a:effectLst>
              </a:rPr>
              <a:t>:  </a:t>
            </a:r>
            <a:r>
              <a:rPr lang="en-US" sz="3200" dirty="0"/>
              <a:t>Is a particular outcome </a:t>
            </a:r>
            <a:r>
              <a:rPr lang="en-US" sz="3200" b="1" dirty="0"/>
              <a:t>addressed</a:t>
            </a:r>
            <a:r>
              <a:rPr lang="en-US" sz="3200" dirty="0"/>
              <a:t> in a course?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6308134"/>
              </p:ext>
            </p:extLst>
          </p:nvPr>
        </p:nvGraphicFramePr>
        <p:xfrm>
          <a:off x="457200" y="1973727"/>
          <a:ext cx="8382001" cy="4244045"/>
        </p:xfrm>
        <a:graphic>
          <a:graphicData uri="http://schemas.openxmlformats.org/drawingml/2006/table">
            <a:tbl>
              <a:tblPr firstRow="1" bandRow="1">
                <a:tableStyleId>{F5AB1C69-6EDB-4FF4-983F-18BD219EF322}</a:tableStyleId>
              </a:tblPr>
              <a:tblGrid>
                <a:gridCol w="1671484"/>
                <a:gridCol w="2236839"/>
                <a:gridCol w="2236839"/>
                <a:gridCol w="2236839"/>
              </a:tblGrid>
              <a:tr h="762000">
                <a:tc>
                  <a:txBody>
                    <a:bodyPr/>
                    <a:lstStyle/>
                    <a:p>
                      <a:pPr algn="ctr"/>
                      <a:r>
                        <a:rPr lang="en-US" sz="2000" i="1" dirty="0" smtClean="0"/>
                        <a:t>Program Core Courses</a:t>
                      </a:r>
                      <a:endParaRPr lang="en-US" sz="2000" i="1" dirty="0"/>
                    </a:p>
                  </a:txBody>
                  <a:tcPr anchor="ctr"/>
                </a:tc>
                <a:tc>
                  <a:txBody>
                    <a:bodyPr/>
                    <a:lstStyle/>
                    <a:p>
                      <a:pPr marL="182880" indent="0" algn="l" fontAlgn="t">
                        <a:buNone/>
                      </a:pPr>
                      <a:r>
                        <a:rPr lang="en-US" sz="1600" u="none" strike="noStrike" dirty="0" smtClean="0">
                          <a:effectLst/>
                        </a:rPr>
                        <a:t>Demonstrate </a:t>
                      </a:r>
                      <a:r>
                        <a:rPr lang="en-US" sz="1600" u="none" strike="noStrike" dirty="0">
                          <a:effectLst/>
                        </a:rPr>
                        <a:t>the basic concepts and practices associated with oral presentations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c>
                  <a:txBody>
                    <a:bodyPr/>
                    <a:lstStyle/>
                    <a:p>
                      <a:pPr marL="182880" algn="l"/>
                      <a:r>
                        <a:rPr lang="en-US" sz="1600" dirty="0" smtClean="0"/>
                        <a:t>Form artistic judgments by exposure to the rich history and diversity of human knowledge and thought</a:t>
                      </a:r>
                      <a:endParaRPr lang="en-US" sz="1600" b="0" dirty="0">
                        <a:solidFill>
                          <a:schemeClr val="bg1"/>
                        </a:solidFill>
                        <a:latin typeface="+mn-lt"/>
                      </a:endParaRPr>
                    </a:p>
                  </a:txBody>
                  <a:tcPr anchor="ctr"/>
                </a:tc>
                <a:tc>
                  <a:txBody>
                    <a:bodyPr/>
                    <a:lstStyle/>
                    <a:p>
                      <a:pPr marL="182880" algn="l" fontAlgn="t"/>
                      <a:r>
                        <a:rPr lang="en-US" sz="1600" u="none" strike="noStrike" dirty="0" smtClean="0">
                          <a:effectLst/>
                        </a:rPr>
                        <a:t>Identify</a:t>
                      </a:r>
                      <a:r>
                        <a:rPr lang="en-US" sz="1600" u="none" strike="noStrike" dirty="0">
                          <a:effectLst/>
                        </a:rPr>
                        <a:t>, locate, and effectively use information from various print and electronic resources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r>
              <a:tr h="489145">
                <a:tc>
                  <a:txBody>
                    <a:bodyPr/>
                    <a:lstStyle/>
                    <a:p>
                      <a:r>
                        <a:rPr lang="en-US" sz="2000" dirty="0" smtClean="0"/>
                        <a:t>COM</a:t>
                      </a:r>
                      <a:r>
                        <a:rPr lang="en-US" sz="2000" baseline="0" dirty="0" smtClean="0"/>
                        <a:t> </a:t>
                      </a:r>
                      <a:r>
                        <a:rPr lang="en-US" sz="2000" dirty="0" smtClean="0"/>
                        <a:t>101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102</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a:t>
                      </a:r>
                      <a:r>
                        <a:rPr lang="en-US" sz="2000" baseline="0" dirty="0" smtClean="0"/>
                        <a:t>120</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121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201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
        <p:nvSpPr>
          <p:cNvPr id="3" name="Rectangle 2"/>
          <p:cNvSpPr/>
          <p:nvPr/>
        </p:nvSpPr>
        <p:spPr>
          <a:xfrm>
            <a:off x="457200" y="4267200"/>
            <a:ext cx="8382000" cy="457200"/>
          </a:xfrm>
          <a:prstGeom prst="rect">
            <a:avLst/>
          </a:prstGeom>
          <a:solidFill>
            <a:schemeClr val="accent1">
              <a:alpha val="4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26" name="Picture 2" descr="C:\Documents and Settings\Compaq_Owner\Local Settings\Temporary Internet Files\Content.IE5\OYTCYRJV\MC900441310[1].png"/>
          <p:cNvPicPr>
            <a:picLocks noChangeAspect="1" noChangeArrowheads="1"/>
          </p:cNvPicPr>
          <p:nvPr/>
        </p:nvPicPr>
        <p:blipFill>
          <a:blip r:embed="rId4" cstate="print">
            <a:extLst>
              <a:ext uri="{BEBA8EAE-BF5A-486C-A8C5-ECC9F3942E4B}">
                <a14:imgProps xmlns:a14="http://schemas.microsoft.com/office/drawing/2010/main">
                  <a14:imgLayer r:embed="rId5">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7351363" y="4229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Compaq_Owner\Local Settings\Temporary Internet Files\Content.IE5\WDIN7AI1\MC900439584[1].png"/>
          <p:cNvPicPr>
            <a:picLocks noChangeAspect="1" noChangeArrowheads="1"/>
          </p:cNvPicPr>
          <p:nvPr/>
        </p:nvPicPr>
        <p:blipFill>
          <a:blip r:embed="rId6" cstate="print">
            <a:extLst>
              <a:ext uri="{BEBA8EAE-BF5A-486C-A8C5-ECC9F3942E4B}">
                <a14:imgProps xmlns:a14="http://schemas.microsoft.com/office/drawing/2010/main">
                  <a14:imgLayer r:embed="rId7">
                    <a14:imgEffect>
                      <a14:artisticWatercolorSponge/>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4953000" y="4360745"/>
            <a:ext cx="609600" cy="5160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Documents and Settings\Compaq_Owner\Local Settings\Temporary Internet Files\Content.IE5\OYTCYRJV\MC900441310[1].pn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19400" y="4191000"/>
            <a:ext cx="647700" cy="6477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81851050"/>
      </p:ext>
    </p:extLst>
  </p:cSld>
  <p:clrMapOvr>
    <a:masterClrMapping/>
  </p:clrMapOvr>
  <mc:AlternateContent xmlns:mc="http://schemas.openxmlformats.org/markup-compatibility/2006" xmlns:p14="http://schemas.microsoft.com/office/powerpoint/2010/main">
    <mc:Choice Requires="p14">
      <p:transition spd="slow" p14:dur="2000" advTm="46059"/>
    </mc:Choice>
    <mc:Fallback xmlns="">
      <p:transition spd="slow" advTm="460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extLst mod="1">
    <p:ext uri="{E180D4A7-C9FB-4DFB-919C-405C955672EB}">
      <p14:showEvtLst xmlns:p14="http://schemas.microsoft.com/office/powerpoint/2010/main">
        <p14:playEvt time="1965" objId="7"/>
        <p14:stopEvt time="45845" objId="7"/>
      </p14:showEvtLst>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990600"/>
          </a:xfrm>
        </p:spPr>
        <p:txBody>
          <a:bodyPr>
            <a:noAutofit/>
          </a:bodyPr>
          <a:lstStyle/>
          <a:p>
            <a:pPr marL="274320" lvl="1" indent="0">
              <a:spcBef>
                <a:spcPts val="1200"/>
              </a:spcBef>
              <a:spcAft>
                <a:spcPts val="1200"/>
              </a:spcAft>
            </a:pPr>
            <a:r>
              <a:rPr lang="en-US" sz="2800" u="sng" dirty="0" smtClean="0">
                <a:solidFill>
                  <a:srgbClr val="C00000"/>
                </a:solidFill>
                <a:effectLst>
                  <a:outerShdw blurRad="38100" dist="38100" dir="2700000" algn="tl">
                    <a:srgbClr val="000000">
                      <a:alpha val="43137"/>
                    </a:srgbClr>
                  </a:outerShdw>
                </a:effectLst>
              </a:rPr>
              <a:t>QUESTION 2</a:t>
            </a:r>
            <a:r>
              <a:rPr lang="en-US" sz="2800" dirty="0" smtClean="0">
                <a:solidFill>
                  <a:srgbClr val="C00000"/>
                </a:solidFill>
                <a:effectLst>
                  <a:outerShdw blurRad="38100" dist="38100" dir="2700000" algn="tl">
                    <a:srgbClr val="000000">
                      <a:alpha val="43137"/>
                    </a:srgbClr>
                  </a:outerShdw>
                </a:effectLst>
              </a:rPr>
              <a:t>:  </a:t>
            </a:r>
            <a:r>
              <a:rPr lang="en-US" sz="2800" dirty="0" smtClean="0">
                <a:latin typeface="Arial" pitchFamily="34" charset="0"/>
                <a:cs typeface="Arial" pitchFamily="34" charset="0"/>
              </a:rPr>
              <a:t>Are those particular outcomes </a:t>
            </a:r>
            <a:r>
              <a:rPr lang="en-US" sz="2800" dirty="0" smtClean="0">
                <a:solidFill>
                  <a:schemeClr val="tx1"/>
                </a:solidFill>
                <a:latin typeface="Arial" pitchFamily="34" charset="0"/>
                <a:cs typeface="Arial" pitchFamily="34" charset="0"/>
              </a:rPr>
              <a:t>utilized</a:t>
            </a:r>
            <a:r>
              <a:rPr lang="en-US" sz="2800" dirty="0" smtClean="0">
                <a:latin typeface="Arial" pitchFamily="34" charset="0"/>
                <a:cs typeface="Arial" pitchFamily="34" charset="0"/>
              </a:rPr>
              <a:t>, taught or assessed in the course?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54648638"/>
              </p:ext>
            </p:extLst>
          </p:nvPr>
        </p:nvGraphicFramePr>
        <p:xfrm>
          <a:off x="381000" y="1752600"/>
          <a:ext cx="8382000" cy="4206240"/>
        </p:xfrm>
        <a:graphic>
          <a:graphicData uri="http://schemas.openxmlformats.org/drawingml/2006/table">
            <a:tbl>
              <a:tblPr firstRow="1" bandRow="1">
                <a:tableStyleId>{5C22544A-7EE6-4342-B048-85BDC9FD1C3A}</a:tableStyleId>
              </a:tblPr>
              <a:tblGrid>
                <a:gridCol w="2794000"/>
                <a:gridCol w="2794000"/>
                <a:gridCol w="2794000"/>
              </a:tblGrid>
              <a:tr h="6235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Assessing an</a:t>
                      </a:r>
                      <a:r>
                        <a:rPr lang="en-US" sz="2000" baseline="0" dirty="0" smtClean="0"/>
                        <a:t> Outcome</a:t>
                      </a:r>
                      <a:endParaRPr lang="en-US" sz="2000" dirty="0" smtClean="0"/>
                    </a:p>
                  </a:txBody>
                  <a:tcPr anchor="ctr"/>
                </a:tc>
                <a:tc>
                  <a:txBody>
                    <a:bodyPr/>
                    <a:lstStyle/>
                    <a:p>
                      <a:pPr algn="ctr"/>
                      <a:r>
                        <a:rPr lang="en-US" sz="2000" dirty="0" smtClean="0"/>
                        <a:t>Teaching an Outcome</a:t>
                      </a:r>
                      <a:endParaRPr lang="en-US" sz="20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u="sng" dirty="0" smtClean="0"/>
                        <a:t>Utilizing</a:t>
                      </a:r>
                      <a:r>
                        <a:rPr lang="en-US" sz="2000" u="sng" baseline="0" dirty="0" smtClean="0"/>
                        <a:t> an Outcome</a:t>
                      </a:r>
                      <a:endParaRPr lang="en-US" sz="2000" u="sng" dirty="0" smtClean="0"/>
                    </a:p>
                  </a:txBody>
                  <a:tcPr anchor="ctr"/>
                </a:tc>
              </a:tr>
              <a:tr h="3117960">
                <a:tc>
                  <a:txBody>
                    <a:bodyPr/>
                    <a:lstStyle/>
                    <a:p>
                      <a:r>
                        <a:rPr lang="en-US" sz="1600" b="0" dirty="0" smtClean="0">
                          <a:solidFill>
                            <a:schemeClr val="accent1">
                              <a:lumMod val="75000"/>
                            </a:schemeClr>
                          </a:solidFill>
                        </a:rPr>
                        <a:t>Assessment</a:t>
                      </a:r>
                      <a:r>
                        <a:rPr lang="en-US" sz="1600" b="0" baseline="0" dirty="0" smtClean="0">
                          <a:solidFill>
                            <a:schemeClr val="accent1">
                              <a:lumMod val="75000"/>
                            </a:schemeClr>
                          </a:solidFill>
                        </a:rPr>
                        <a:t> of an outcome means that an assessment and scoring tool have been put in place that specifically measure a student’s competency on that outcome.</a:t>
                      </a:r>
                    </a:p>
                    <a:p>
                      <a:endParaRPr lang="en-US" sz="1600" b="0" baseline="0" dirty="0" smtClean="0">
                        <a:solidFill>
                          <a:schemeClr val="accent1">
                            <a:lumMod val="75000"/>
                          </a:schemeClr>
                        </a:solidFill>
                      </a:endParaRPr>
                    </a:p>
                    <a:p>
                      <a:endParaRPr lang="en-US" sz="1600" b="0" baseline="0" dirty="0" smtClean="0">
                        <a:solidFill>
                          <a:schemeClr val="accent1">
                            <a:lumMod val="75000"/>
                          </a:schemeClr>
                        </a:solidFill>
                      </a:endParaRPr>
                    </a:p>
                    <a:p>
                      <a:r>
                        <a:rPr lang="en-US" sz="1600" b="0" baseline="0" dirty="0" smtClean="0">
                          <a:solidFill>
                            <a:schemeClr val="accent1">
                              <a:lumMod val="75000"/>
                            </a:schemeClr>
                          </a:solidFill>
                        </a:rPr>
                        <a:t>For example, a student is not just required to write a paper, but her writing skill is assessed as an element of a rubric.</a:t>
                      </a:r>
                      <a:endParaRPr lang="en-US" sz="1600" b="0" dirty="0">
                        <a:solidFill>
                          <a:schemeClr val="accent1">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accent1">
                              <a:lumMod val="75000"/>
                            </a:schemeClr>
                          </a:solidFill>
                        </a:rPr>
                        <a:t>Teaching</a:t>
                      </a:r>
                      <a:r>
                        <a:rPr lang="en-US" sz="1600" b="0" baseline="0" dirty="0" smtClean="0">
                          <a:solidFill>
                            <a:schemeClr val="accent1">
                              <a:lumMod val="75000"/>
                            </a:schemeClr>
                          </a:solidFill>
                        </a:rPr>
                        <a:t> an outcome means that classroom instruction includes specific instruction on knowing or doing this competency.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accent1">
                            <a:lumMod val="7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accent1">
                              <a:lumMod val="75000"/>
                            </a:schemeClr>
                          </a:solidFill>
                        </a:rPr>
                        <a:t>For example, a student is not just ask to analyze internet resources for effectiveness but he is taught a process for analyzing the effectiveness of resources.</a:t>
                      </a:r>
                      <a:endParaRPr lang="en-US" sz="1600" b="0" dirty="0">
                        <a:solidFill>
                          <a:schemeClr val="accent1">
                            <a:lumMod val="75000"/>
                          </a:schemeClr>
                        </a:solidFill>
                      </a:endParaRPr>
                    </a:p>
                  </a:txBody>
                  <a:tcPr/>
                </a:tc>
                <a:tc>
                  <a:txBody>
                    <a:bodyPr/>
                    <a:lstStyle/>
                    <a:p>
                      <a:r>
                        <a:rPr lang="en-US" sz="1600" b="0" dirty="0" smtClean="0">
                          <a:solidFill>
                            <a:schemeClr val="accent1">
                              <a:lumMod val="75000"/>
                            </a:schemeClr>
                          </a:solidFill>
                        </a:rPr>
                        <a:t>Utilizing an outcome means that students are expected to perform particular</a:t>
                      </a:r>
                      <a:r>
                        <a:rPr lang="en-US" sz="1600" b="0" baseline="0" dirty="0" smtClean="0">
                          <a:solidFill>
                            <a:schemeClr val="accent1">
                              <a:lumMod val="75000"/>
                            </a:schemeClr>
                          </a:solidFill>
                        </a:rPr>
                        <a:t> knowledge and skill without any formal instruction. The expectation is that the student knows or should know the content or process.</a:t>
                      </a:r>
                    </a:p>
                    <a:p>
                      <a:endParaRPr lang="en-US" sz="1600" b="0" baseline="0" dirty="0" smtClean="0">
                        <a:solidFill>
                          <a:schemeClr val="accent1">
                            <a:lumMod val="75000"/>
                          </a:schemeClr>
                        </a:solidFill>
                      </a:endParaRPr>
                    </a:p>
                    <a:p>
                      <a:r>
                        <a:rPr lang="en-US" sz="1600" b="0" baseline="0" dirty="0" smtClean="0">
                          <a:solidFill>
                            <a:schemeClr val="accent1">
                              <a:lumMod val="75000"/>
                            </a:schemeClr>
                          </a:solidFill>
                        </a:rPr>
                        <a:t>For example, students in a class are asked to conduct research or write a paper, but no instruction occurs on research or writing skills.</a:t>
                      </a:r>
                      <a:endParaRPr lang="en-US" sz="1600" b="0" dirty="0">
                        <a:solidFill>
                          <a:schemeClr val="accent1">
                            <a:lumMod val="75000"/>
                          </a:schemeClr>
                        </a:solidFill>
                      </a:endParaRPr>
                    </a:p>
                  </a:txBody>
                  <a:tcPr/>
                </a:tc>
              </a:tr>
            </a:tbl>
          </a:graphicData>
        </a:graphic>
      </p:graphicFrame>
    </p:spTree>
    <p:custDataLst>
      <p:tags r:id="rId1"/>
    </p:custDataLst>
    <p:extLst>
      <p:ext uri="{BB962C8B-B14F-4D97-AF65-F5344CB8AC3E}">
        <p14:creationId xmlns:p14="http://schemas.microsoft.com/office/powerpoint/2010/main" val="1282184011"/>
      </p:ext>
    </p:extLst>
  </p:cSld>
  <p:clrMapOvr>
    <a:masterClrMapping/>
  </p:clrMapOvr>
  <mc:AlternateContent xmlns:mc="http://schemas.openxmlformats.org/markup-compatibility/2006" xmlns:p14="http://schemas.microsoft.com/office/powerpoint/2010/main">
    <mc:Choice Requires="p14">
      <p:transition spd="slow" p14:dur="2000" advTm="54775"/>
    </mc:Choice>
    <mc:Fallback xmlns="">
      <p:transition spd="slow" advTm="54775"/>
    </mc:Fallback>
  </mc:AlternateContent>
  <p:timing>
    <p:tnLst>
      <p:par>
        <p:cTn id="1" dur="indefinite" restart="never" nodeType="tmRoot"/>
      </p:par>
    </p:tnLst>
  </p:timing>
  <p:extLst mod="1">
    <p:ext uri="{E180D4A7-C9FB-4DFB-919C-405C955672EB}">
      <p14:showEvtLst xmlns:p14="http://schemas.microsoft.com/office/powerpoint/2010/main">
        <p14:playEvt time="1929" objId="4"/>
        <p14:stopEvt time="53463" objId="4"/>
      </p14:showEvt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lvl="1" algn="ctr" rtl="0">
              <a:spcBef>
                <a:spcPct val="0"/>
              </a:spcBef>
            </a:pPr>
            <a:r>
              <a:rPr lang="en-US" sz="3600" b="1" dirty="0" smtClean="0">
                <a:solidFill>
                  <a:schemeClr val="tx2"/>
                </a:solidFill>
                <a:latin typeface="+mj-lt"/>
              </a:rPr>
              <a:t>Curriculum Map</a:t>
            </a:r>
            <a:endParaRPr lang="en-US" sz="3600" b="1" dirty="0">
              <a:solidFill>
                <a:schemeClr val="tx2"/>
              </a:solidFill>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2107288"/>
              </p:ext>
            </p:extLst>
          </p:nvPr>
        </p:nvGraphicFramePr>
        <p:xfrm>
          <a:off x="457200" y="1600200"/>
          <a:ext cx="8382001" cy="4244045"/>
        </p:xfrm>
        <a:graphic>
          <a:graphicData uri="http://schemas.openxmlformats.org/drawingml/2006/table">
            <a:tbl>
              <a:tblPr firstRow="1" bandRow="1">
                <a:tableStyleId>{F5AB1C69-6EDB-4FF4-983F-18BD219EF322}</a:tableStyleId>
              </a:tblPr>
              <a:tblGrid>
                <a:gridCol w="1671484"/>
                <a:gridCol w="2236839"/>
                <a:gridCol w="2236839"/>
                <a:gridCol w="2236839"/>
              </a:tblGrid>
              <a:tr h="1219200">
                <a:tc>
                  <a:txBody>
                    <a:bodyPr/>
                    <a:lstStyle/>
                    <a:p>
                      <a:pPr algn="ctr"/>
                      <a:r>
                        <a:rPr lang="en-US" sz="2000" i="1" dirty="0" smtClean="0"/>
                        <a:t>Program Core Courses</a:t>
                      </a:r>
                      <a:endParaRPr lang="en-US" sz="2000" i="1" dirty="0"/>
                    </a:p>
                  </a:txBody>
                  <a:tcPr anchor="ctr"/>
                </a:tc>
                <a:tc>
                  <a:txBody>
                    <a:bodyPr/>
                    <a:lstStyle/>
                    <a:p>
                      <a:pPr marL="182880" indent="0" algn="l" fontAlgn="t">
                        <a:buNone/>
                      </a:pPr>
                      <a:r>
                        <a:rPr lang="en-US" sz="1600" u="none" strike="noStrike" dirty="0" smtClean="0">
                          <a:effectLst/>
                        </a:rPr>
                        <a:t>Demonstrate </a:t>
                      </a:r>
                      <a:r>
                        <a:rPr lang="en-US" sz="1600" u="none" strike="noStrike" dirty="0">
                          <a:effectLst/>
                        </a:rPr>
                        <a:t>the basic concepts and practices associated with oral presentations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c>
                  <a:txBody>
                    <a:bodyPr/>
                    <a:lstStyle/>
                    <a:p>
                      <a:pPr marL="182880" algn="l"/>
                      <a:r>
                        <a:rPr lang="en-US" sz="1600" dirty="0" smtClean="0"/>
                        <a:t>Form artistic judgments by exposure to the rich history and diversity of human knowledge and thought</a:t>
                      </a:r>
                      <a:endParaRPr lang="en-US" sz="1600" b="0" dirty="0">
                        <a:solidFill>
                          <a:schemeClr val="bg1"/>
                        </a:solidFill>
                        <a:latin typeface="+mn-lt"/>
                      </a:endParaRPr>
                    </a:p>
                  </a:txBody>
                  <a:tcPr anchor="ctr"/>
                </a:tc>
                <a:tc>
                  <a:txBody>
                    <a:bodyPr/>
                    <a:lstStyle/>
                    <a:p>
                      <a:pPr marL="182880" algn="l" fontAlgn="t"/>
                      <a:r>
                        <a:rPr lang="en-US" sz="1600" u="none" strike="noStrike" dirty="0" smtClean="0">
                          <a:effectLst/>
                        </a:rPr>
                        <a:t>Identify</a:t>
                      </a:r>
                      <a:r>
                        <a:rPr lang="en-US" sz="1600" u="none" strike="noStrike" dirty="0">
                          <a:effectLst/>
                        </a:rPr>
                        <a:t>, locate, and effectively use information from various print and electronic resources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r>
              <a:tr h="489145">
                <a:tc>
                  <a:txBody>
                    <a:bodyPr/>
                    <a:lstStyle/>
                    <a:p>
                      <a:r>
                        <a:rPr lang="en-US" sz="2000" dirty="0" smtClean="0"/>
                        <a:t>COM</a:t>
                      </a:r>
                      <a:r>
                        <a:rPr lang="en-US" sz="2000" baseline="0" dirty="0" smtClean="0"/>
                        <a:t> </a:t>
                      </a:r>
                      <a:r>
                        <a:rPr lang="en-US" sz="2000" dirty="0" smtClean="0"/>
                        <a:t>101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102</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a:t>
                      </a:r>
                      <a:r>
                        <a:rPr lang="en-US" sz="2000" baseline="0" dirty="0" smtClean="0"/>
                        <a:t>120</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121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489145">
                <a:tc>
                  <a:txBody>
                    <a:bodyPr/>
                    <a:lstStyle/>
                    <a:p>
                      <a:r>
                        <a:rPr lang="en-US" sz="2000" dirty="0" smtClean="0"/>
                        <a:t>COM  201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
        <p:nvSpPr>
          <p:cNvPr id="3" name="Rectangle 2"/>
          <p:cNvSpPr/>
          <p:nvPr/>
        </p:nvSpPr>
        <p:spPr>
          <a:xfrm>
            <a:off x="457200" y="3886200"/>
            <a:ext cx="8382000" cy="457200"/>
          </a:xfrm>
          <a:prstGeom prst="rect">
            <a:avLst/>
          </a:prstGeom>
          <a:solidFill>
            <a:schemeClr val="accent1">
              <a:alpha val="4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26" name="Picture 2" descr="C:\Documents and Settings\Compaq_Owner\Local Settings\Temporary Internet Files\Content.IE5\OYTCYRJV\MC900441310[1].png"/>
          <p:cNvPicPr>
            <a:picLocks noChangeAspect="1" noChangeArrowheads="1"/>
          </p:cNvPicPr>
          <p:nvPr/>
        </p:nvPicPr>
        <p:blipFill>
          <a:blip r:embed="rId4" cstate="print">
            <a:extLst>
              <a:ext uri="{BEBA8EAE-BF5A-486C-A8C5-ECC9F3942E4B}">
                <a14:imgProps xmlns:a14="http://schemas.microsoft.com/office/drawing/2010/main">
                  <a14:imgLayer r:embed="rId5">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477000" y="3756389"/>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Compaq_Owner\Local Settings\Temporary Internet Files\Content.IE5\WDIN7AI1\MC900439584[1].png"/>
          <p:cNvPicPr>
            <a:picLocks noChangeAspect="1" noChangeArrowheads="1"/>
          </p:cNvPicPr>
          <p:nvPr/>
        </p:nvPicPr>
        <p:blipFill>
          <a:blip r:embed="rId6" cstate="print">
            <a:extLst>
              <a:ext uri="{BEBA8EAE-BF5A-486C-A8C5-ECC9F3942E4B}">
                <a14:imgProps xmlns:a14="http://schemas.microsoft.com/office/drawing/2010/main">
                  <a14:imgLayer r:embed="rId7">
                    <a14:imgEffect>
                      <a14:artisticWatercolorSponge/>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4380854" y="3833602"/>
            <a:ext cx="609600" cy="5160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Documents and Settings\Compaq_Owner\Local Settings\Temporary Internet Files\Content.IE5\OYTCYRJV\MC900441310[1].pn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171700" y="3731850"/>
            <a:ext cx="647700" cy="647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95600" y="3877204"/>
            <a:ext cx="941283"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Utilized</a:t>
            </a:r>
            <a:endParaRPr lang="en-US" dirty="0"/>
          </a:p>
        </p:txBody>
      </p:sp>
      <p:sp>
        <p:nvSpPr>
          <p:cNvPr id="9" name="TextBox 8"/>
          <p:cNvSpPr txBox="1"/>
          <p:nvPr/>
        </p:nvSpPr>
        <p:spPr>
          <a:xfrm>
            <a:off x="7315200" y="3703326"/>
            <a:ext cx="1184940"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Taught &amp; </a:t>
            </a:r>
          </a:p>
          <a:p>
            <a:r>
              <a:rPr lang="en-US" dirty="0" smtClean="0"/>
              <a:t>Assessed</a:t>
            </a:r>
            <a:endParaRPr lang="en-US" dirty="0"/>
          </a:p>
        </p:txBody>
      </p:sp>
      <p:sp>
        <p:nvSpPr>
          <p:cNvPr id="11" name="TextBox 10"/>
          <p:cNvSpPr txBox="1"/>
          <p:nvPr/>
        </p:nvSpPr>
        <p:spPr>
          <a:xfrm>
            <a:off x="5016376" y="3757758"/>
            <a:ext cx="1287533"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en-US" dirty="0" smtClean="0"/>
              <a:t>Not </a:t>
            </a:r>
          </a:p>
          <a:p>
            <a:pPr algn="ctr"/>
            <a:r>
              <a:rPr lang="en-US" dirty="0" smtClean="0"/>
              <a:t>Addressed</a:t>
            </a:r>
            <a:endParaRPr lang="en-US" dirty="0"/>
          </a:p>
        </p:txBody>
      </p:sp>
    </p:spTree>
    <p:custDataLst>
      <p:tags r:id="rId1"/>
    </p:custDataLst>
    <p:extLst>
      <p:ext uri="{BB962C8B-B14F-4D97-AF65-F5344CB8AC3E}">
        <p14:creationId xmlns:p14="http://schemas.microsoft.com/office/powerpoint/2010/main" val="1145175758"/>
      </p:ext>
    </p:extLst>
  </p:cSld>
  <p:clrMapOvr>
    <a:masterClrMapping/>
  </p:clrMapOvr>
  <mc:AlternateContent xmlns:mc="http://schemas.openxmlformats.org/markup-compatibility/2006" xmlns:p14="http://schemas.microsoft.com/office/powerpoint/2010/main">
    <mc:Choice Requires="p14">
      <p:transition spd="slow" p14:dur="2000" advTm="60712"/>
    </mc:Choice>
    <mc:Fallback xmlns="">
      <p:transition spd="slow" advTm="607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9" grpId="0" animBg="1"/>
      <p:bldP spid="11" grpId="0" animBg="1"/>
    </p:bldLst>
  </p:timing>
  <p:extLst mod="1">
    <p:ext uri="{E180D4A7-C9FB-4DFB-919C-405C955672EB}">
      <p14:showEvtLst xmlns:p14="http://schemas.microsoft.com/office/powerpoint/2010/main">
        <p14:playEvt time="1459" objId="6"/>
        <p14:stopEvt time="59920" objId="6"/>
      </p14:showEvt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050" y="381000"/>
            <a:ext cx="8229600" cy="990600"/>
          </a:xfrm>
        </p:spPr>
        <p:txBody>
          <a:bodyPr>
            <a:noAutofit/>
          </a:bodyPr>
          <a:lstStyle/>
          <a:p>
            <a:pPr marL="0" indent="0"/>
            <a:r>
              <a:rPr lang="en-US" sz="2800" u="sng" dirty="0">
                <a:solidFill>
                  <a:srgbClr val="C00000"/>
                </a:solidFill>
                <a:effectLst>
                  <a:outerShdw blurRad="38100" dist="38100" dir="2700000" algn="tl">
                    <a:srgbClr val="000000">
                      <a:alpha val="43137"/>
                    </a:srgbClr>
                  </a:outerShdw>
                </a:effectLst>
              </a:rPr>
              <a:t>QUESTION 3</a:t>
            </a:r>
            <a:r>
              <a:rPr lang="en-US" sz="2800" dirty="0">
                <a:solidFill>
                  <a:srgbClr val="C00000"/>
                </a:solidFill>
                <a:effectLst>
                  <a:outerShdw blurRad="38100" dist="38100" dir="2700000" algn="tl">
                    <a:srgbClr val="000000">
                      <a:alpha val="43137"/>
                    </a:srgbClr>
                  </a:outerShdw>
                </a:effectLst>
              </a:rPr>
              <a:t>: </a:t>
            </a:r>
            <a:r>
              <a:rPr lang="en-US" sz="2800" dirty="0"/>
              <a:t>What is the </a:t>
            </a:r>
            <a:r>
              <a:rPr lang="en-US" sz="2800" b="1" dirty="0"/>
              <a:t>level of competence </a:t>
            </a:r>
            <a:r>
              <a:rPr lang="en-US" sz="2800" dirty="0"/>
              <a:t>expected on this outcome?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9011861"/>
              </p:ext>
            </p:extLst>
          </p:nvPr>
        </p:nvGraphicFramePr>
        <p:xfrm>
          <a:off x="457143" y="1367767"/>
          <a:ext cx="8382000" cy="4876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Up Arrow 4"/>
          <p:cNvSpPr/>
          <p:nvPr/>
        </p:nvSpPr>
        <p:spPr>
          <a:xfrm>
            <a:off x="228600" y="1828800"/>
            <a:ext cx="3200400" cy="4191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Increasing Levels of Competence</a:t>
            </a:r>
            <a:endParaRPr lang="en-US" dirty="0"/>
          </a:p>
        </p:txBody>
      </p:sp>
      <p:sp>
        <p:nvSpPr>
          <p:cNvPr id="6" name="TextBox 5"/>
          <p:cNvSpPr txBox="1"/>
          <p:nvPr/>
        </p:nvSpPr>
        <p:spPr>
          <a:xfrm>
            <a:off x="5791200" y="5155769"/>
            <a:ext cx="2581412"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3600" dirty="0" smtClean="0">
                <a:latin typeface="Arial Black" pitchFamily="34" charset="0"/>
              </a:rPr>
              <a:t>Emerging</a:t>
            </a:r>
            <a:endParaRPr lang="en-US" sz="3600" dirty="0">
              <a:latin typeface="Arial Black" pitchFamily="34" charset="0"/>
            </a:endParaRPr>
          </a:p>
        </p:txBody>
      </p:sp>
      <p:sp>
        <p:nvSpPr>
          <p:cNvPr id="7" name="TextBox 6"/>
          <p:cNvSpPr txBox="1"/>
          <p:nvPr/>
        </p:nvSpPr>
        <p:spPr>
          <a:xfrm>
            <a:off x="5791200" y="3601134"/>
            <a:ext cx="2956450" cy="646331"/>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3600" dirty="0" smtClean="0">
                <a:latin typeface="Arial Black" pitchFamily="34" charset="0"/>
              </a:rPr>
              <a:t>Developing</a:t>
            </a:r>
            <a:endParaRPr lang="en-US" sz="3600" dirty="0">
              <a:latin typeface="Arial Black" pitchFamily="34" charset="0"/>
            </a:endParaRPr>
          </a:p>
        </p:txBody>
      </p:sp>
      <p:sp>
        <p:nvSpPr>
          <p:cNvPr id="8" name="TextBox 7"/>
          <p:cNvSpPr txBox="1"/>
          <p:nvPr/>
        </p:nvSpPr>
        <p:spPr>
          <a:xfrm>
            <a:off x="5755037" y="1836549"/>
            <a:ext cx="2654316" cy="646331"/>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sz="3600" dirty="0" smtClean="0">
                <a:latin typeface="Arial Black" pitchFamily="34" charset="0"/>
              </a:rPr>
              <a:t>Proficient</a:t>
            </a:r>
            <a:endParaRPr lang="en-US" sz="3600" dirty="0">
              <a:latin typeface="Arial Black" pitchFamily="34" charset="0"/>
            </a:endParaRPr>
          </a:p>
        </p:txBody>
      </p:sp>
      <p:sp>
        <p:nvSpPr>
          <p:cNvPr id="3" name="TextBox 2"/>
          <p:cNvSpPr txBox="1"/>
          <p:nvPr/>
        </p:nvSpPr>
        <p:spPr>
          <a:xfrm>
            <a:off x="3124200" y="6216134"/>
            <a:ext cx="3047886" cy="369332"/>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Bloom’s Cognitive Taxonomy</a:t>
            </a:r>
            <a:endParaRPr lang="en-US" i="1" dirty="0">
              <a:effectLst>
                <a:outerShdw blurRad="38100" dist="38100" dir="2700000" algn="tl">
                  <a:srgbClr val="000000">
                    <a:alpha val="43137"/>
                  </a:srgbClr>
                </a:outerShdw>
              </a:effectLst>
            </a:endParaRPr>
          </a:p>
        </p:txBody>
      </p:sp>
    </p:spTree>
    <p:custDataLst>
      <p:tags r:id="rId1"/>
    </p:custDataLst>
    <p:extLst>
      <p:ext uri="{BB962C8B-B14F-4D97-AF65-F5344CB8AC3E}">
        <p14:creationId xmlns:p14="http://schemas.microsoft.com/office/powerpoint/2010/main" val="532004302"/>
      </p:ext>
    </p:extLst>
  </p:cSld>
  <p:clrMapOvr>
    <a:masterClrMapping/>
  </p:clrMapOvr>
  <mc:AlternateContent xmlns:mc="http://schemas.openxmlformats.org/markup-compatibility/2006" xmlns:p14="http://schemas.microsoft.com/office/powerpoint/2010/main">
    <mc:Choice Requires="p14">
      <p:transition spd="slow" p14:dur="2000" advTm="62791"/>
    </mc:Choice>
    <mc:Fallback xmlns="">
      <p:transition spd="slow" advTm="627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animBg="1"/>
      <p:bldP spid="7" grpId="0" animBg="1"/>
      <p:bldP spid="8" grpId="0" animBg="1"/>
    </p:bldLst>
  </p:timing>
  <p:extLst mod="1">
    <p:ext uri="{E180D4A7-C9FB-4DFB-919C-405C955672EB}">
      <p14:showEvtLst xmlns:p14="http://schemas.microsoft.com/office/powerpoint/2010/main">
        <p14:playEvt time="1136" objId="3"/>
        <p14:stopEvt time="61225" objId="3"/>
      </p14:showEvt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200" b="1" dirty="0" smtClean="0"/>
              <a:t>What do “Levels of Competence” look like?</a:t>
            </a:r>
            <a:endParaRPr lang="en-US" sz="3200" b="1" dirty="0"/>
          </a:p>
        </p:txBody>
      </p:sp>
      <p:sp>
        <p:nvSpPr>
          <p:cNvPr id="3" name="Content Placeholder 2"/>
          <p:cNvSpPr>
            <a:spLocks noGrp="1"/>
          </p:cNvSpPr>
          <p:nvPr>
            <p:ph idx="1"/>
          </p:nvPr>
        </p:nvSpPr>
        <p:spPr>
          <a:xfrm>
            <a:off x="457200" y="1600200"/>
            <a:ext cx="8229600" cy="1219200"/>
          </a:xfrm>
        </p:spPr>
        <p:txBody>
          <a:bodyPr/>
          <a:lstStyle/>
          <a:p>
            <a:pPr marL="0" indent="0">
              <a:buNone/>
            </a:pPr>
            <a:endParaRPr lang="en-US" dirty="0"/>
          </a:p>
          <a:p>
            <a:pPr marL="0" indent="0">
              <a:buNone/>
            </a:pPr>
            <a:r>
              <a:rPr lang="en-US" dirty="0"/>
              <a:t>          </a:t>
            </a:r>
            <a:r>
              <a:rPr lang="en-US" sz="2000" i="1" dirty="0">
                <a:solidFill>
                  <a:schemeClr val="tx2">
                    <a:lumMod val="75000"/>
                  </a:schemeClr>
                </a:solidFill>
              </a:rPr>
              <a:t>Emerging	       Developing            </a:t>
            </a:r>
            <a:r>
              <a:rPr lang="en-US" sz="2000" i="1" dirty="0" smtClean="0">
                <a:solidFill>
                  <a:schemeClr val="tx2">
                    <a:lumMod val="75000"/>
                  </a:schemeClr>
                </a:solidFill>
              </a:rPr>
              <a:t>           Proficient</a:t>
            </a:r>
            <a:endParaRPr lang="en-US" i="1" dirty="0">
              <a:solidFill>
                <a:schemeClr val="tx2">
                  <a:lumMod val="75000"/>
                </a:schemeClr>
              </a:solidFill>
            </a:endParaRPr>
          </a:p>
        </p:txBody>
      </p:sp>
      <p:cxnSp>
        <p:nvCxnSpPr>
          <p:cNvPr id="4" name="Straight Arrow Connector 3"/>
          <p:cNvCxnSpPr/>
          <p:nvPr/>
        </p:nvCxnSpPr>
        <p:spPr>
          <a:xfrm>
            <a:off x="609600" y="1905000"/>
            <a:ext cx="8001000"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242818044"/>
              </p:ext>
            </p:extLst>
          </p:nvPr>
        </p:nvGraphicFramePr>
        <p:xfrm>
          <a:off x="609600" y="2819400"/>
          <a:ext cx="8001000" cy="3352800"/>
        </p:xfrm>
        <a:graphic>
          <a:graphicData uri="http://schemas.openxmlformats.org/drawingml/2006/table">
            <a:tbl>
              <a:tblPr firstRow="1" bandRow="1">
                <a:tableStyleId>{F5AB1C69-6EDB-4FF4-983F-18BD219EF322}</a:tableStyleId>
              </a:tblPr>
              <a:tblGrid>
                <a:gridCol w="2667000"/>
                <a:gridCol w="2706221"/>
                <a:gridCol w="2627779"/>
              </a:tblGrid>
              <a:tr h="3352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 </a:t>
                      </a:r>
                      <a:r>
                        <a:rPr lang="en-US" sz="1600" u="sng" dirty="0" smtClean="0">
                          <a:solidFill>
                            <a:schemeClr val="tx1"/>
                          </a:solidFill>
                        </a:rPr>
                        <a:t>EMERGING</a:t>
                      </a:r>
                      <a:r>
                        <a:rPr lang="en-US" sz="1600" baseline="0" dirty="0" smtClean="0">
                          <a:solidFill>
                            <a:schemeClr val="tx1"/>
                          </a:solidFill>
                        </a:rPr>
                        <a:t> competence is where knowledge and skills are introduced and where learners are expected to </a:t>
                      </a:r>
                      <a:r>
                        <a:rPr lang="en-US" sz="1600" baseline="0" dirty="0" smtClean="0">
                          <a:solidFill>
                            <a:schemeClr val="tx1"/>
                          </a:solidFill>
                          <a:effectLst>
                            <a:outerShdw blurRad="38100" dist="38100" dir="2700000" algn="tl">
                              <a:srgbClr val="000000">
                                <a:alpha val="43137"/>
                              </a:srgbClr>
                            </a:outerShdw>
                          </a:effectLst>
                        </a:rPr>
                        <a:t>understand</a:t>
                      </a:r>
                      <a:r>
                        <a:rPr lang="en-US" sz="1600" baseline="0" dirty="0" smtClean="0">
                          <a:solidFill>
                            <a:schemeClr val="tx1"/>
                          </a:solidFill>
                        </a:rPr>
                        <a:t> the skill or concept well enough to explain a concept or skill. </a:t>
                      </a:r>
                      <a:endParaRPr lang="en-US" sz="1600" dirty="0" smtClean="0">
                        <a:solidFill>
                          <a:schemeClr val="tx1"/>
                        </a:solidFill>
                      </a:endParaRP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A </a:t>
                      </a:r>
                      <a:r>
                        <a:rPr lang="en-US" sz="1600" u="sng" dirty="0" smtClean="0">
                          <a:solidFill>
                            <a:schemeClr val="tx1"/>
                          </a:solidFill>
                        </a:rPr>
                        <a:t>DEVELOPING</a:t>
                      </a:r>
                      <a:r>
                        <a:rPr lang="en-US" sz="1600" dirty="0" smtClean="0">
                          <a:solidFill>
                            <a:schemeClr val="tx1"/>
                          </a:solidFill>
                        </a:rPr>
                        <a:t> </a:t>
                      </a:r>
                      <a:r>
                        <a:rPr lang="en-US" sz="1600" baseline="0" dirty="0" smtClean="0">
                          <a:solidFill>
                            <a:schemeClr val="tx1"/>
                          </a:solidFill>
                        </a:rPr>
                        <a:t> level means learners are able to go beyond knowledge of the skill or concept to the </a:t>
                      </a:r>
                      <a:r>
                        <a:rPr lang="en-US" sz="1600" baseline="0" dirty="0" smtClean="0">
                          <a:solidFill>
                            <a:schemeClr val="tx1"/>
                          </a:solidFill>
                          <a:effectLst>
                            <a:outerShdw blurRad="38100" dist="38100" dir="2700000" algn="tl">
                              <a:srgbClr val="000000">
                                <a:alpha val="43137"/>
                              </a:srgbClr>
                            </a:outerShdw>
                          </a:effectLst>
                        </a:rPr>
                        <a:t>application </a:t>
                      </a:r>
                      <a:r>
                        <a:rPr lang="en-US" sz="1600" baseline="0" dirty="0" smtClean="0">
                          <a:solidFill>
                            <a:schemeClr val="tx1"/>
                          </a:solidFill>
                        </a:rPr>
                        <a:t>of the knowledge or concept in </a:t>
                      </a:r>
                      <a:r>
                        <a:rPr lang="en-US" sz="1600" baseline="0" dirty="0" smtClean="0">
                          <a:solidFill>
                            <a:schemeClr val="tx1"/>
                          </a:solidFill>
                          <a:effectLst>
                            <a:outerShdw blurRad="38100" dist="38100" dir="2700000" algn="tl">
                              <a:srgbClr val="000000">
                                <a:alpha val="43137"/>
                              </a:srgbClr>
                            </a:outerShdw>
                          </a:effectLst>
                        </a:rPr>
                        <a:t>different contexts</a:t>
                      </a:r>
                      <a:r>
                        <a:rPr lang="en-US" sz="1600" baseline="0" dirty="0" smtClean="0">
                          <a:solidFill>
                            <a:schemeClr val="tx1"/>
                          </a:solidFill>
                        </a:rPr>
                        <a:t>. Learners still need guidance and feedback as they practice using the knowledge and skills.</a:t>
                      </a:r>
                      <a:endParaRPr lang="en-US" sz="1600" dirty="0" smtClean="0">
                        <a:solidFill>
                          <a:schemeClr val="tx1"/>
                        </a:solidFill>
                      </a:endParaRP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solidFill>
                            <a:schemeClr val="tx1"/>
                          </a:solidFill>
                        </a:rPr>
                        <a:t>A </a:t>
                      </a:r>
                      <a:r>
                        <a:rPr lang="en-US" sz="1600" u="sng" baseline="0" dirty="0" smtClean="0">
                          <a:solidFill>
                            <a:schemeClr val="tx1"/>
                          </a:solidFill>
                        </a:rPr>
                        <a:t>PROFICIENT</a:t>
                      </a:r>
                      <a:r>
                        <a:rPr lang="en-US" sz="1600" baseline="0" dirty="0" smtClean="0">
                          <a:solidFill>
                            <a:schemeClr val="tx1"/>
                          </a:solidFill>
                        </a:rPr>
                        <a:t>  level means learners are able to </a:t>
                      </a:r>
                      <a:r>
                        <a:rPr lang="en-US" sz="1600" baseline="0" dirty="0" smtClean="0">
                          <a:solidFill>
                            <a:schemeClr val="tx1"/>
                          </a:solidFill>
                          <a:effectLst>
                            <a:outerShdw blurRad="38100" dist="38100" dir="2700000" algn="tl">
                              <a:srgbClr val="000000">
                                <a:alpha val="43137"/>
                              </a:srgbClr>
                            </a:outerShdw>
                          </a:effectLst>
                        </a:rPr>
                        <a:t>independently apply </a:t>
                      </a:r>
                      <a:r>
                        <a:rPr lang="en-US" sz="1600" baseline="0" dirty="0" smtClean="0">
                          <a:solidFill>
                            <a:schemeClr val="tx1"/>
                          </a:solidFill>
                        </a:rPr>
                        <a:t>the knowledge and skill in a variety of situations.  Learners are able to </a:t>
                      </a:r>
                      <a:r>
                        <a:rPr lang="en-US" sz="1600" baseline="0" dirty="0" smtClean="0">
                          <a:solidFill>
                            <a:schemeClr val="tx1"/>
                          </a:solidFill>
                          <a:effectLst>
                            <a:outerShdw blurRad="38100" dist="38100" dir="2700000" algn="tl">
                              <a:srgbClr val="000000">
                                <a:alpha val="43137"/>
                              </a:srgbClr>
                            </a:outerShdw>
                          </a:effectLst>
                        </a:rPr>
                        <a:t>reflect </a:t>
                      </a:r>
                      <a:r>
                        <a:rPr lang="en-US" sz="1600" baseline="0" dirty="0" smtClean="0">
                          <a:solidFill>
                            <a:schemeClr val="tx1"/>
                          </a:solidFill>
                        </a:rPr>
                        <a:t>upon their own application of knowledge and skills and </a:t>
                      </a:r>
                      <a:r>
                        <a:rPr lang="en-US" sz="1600" baseline="0" dirty="0" smtClean="0">
                          <a:solidFill>
                            <a:schemeClr val="tx1"/>
                          </a:solidFill>
                          <a:effectLst>
                            <a:outerShdw blurRad="38100" dist="38100" dir="2700000" algn="tl">
                              <a:srgbClr val="000000">
                                <a:alpha val="43137"/>
                              </a:srgbClr>
                            </a:outerShdw>
                          </a:effectLst>
                        </a:rPr>
                        <a:t>make adjustments </a:t>
                      </a:r>
                      <a:r>
                        <a:rPr lang="en-US" sz="1600" baseline="0" dirty="0" smtClean="0">
                          <a:solidFill>
                            <a:schemeClr val="tx1"/>
                          </a:solidFill>
                        </a:rPr>
                        <a:t>on their own.</a:t>
                      </a:r>
                      <a:endParaRPr lang="en-US" sz="1600" dirty="0" smtClean="0">
                        <a:solidFill>
                          <a:schemeClr val="tx1"/>
                        </a:solidFill>
                      </a:endParaRPr>
                    </a:p>
                  </a:txBody>
                  <a:tcPr anchor="ctr">
                    <a:solidFill>
                      <a:schemeClr val="accent4">
                        <a:lumMod val="20000"/>
                        <a:lumOff val="80000"/>
                      </a:schemeClr>
                    </a:solidFill>
                  </a:tcPr>
                </a:tc>
              </a:tr>
            </a:tbl>
          </a:graphicData>
        </a:graphic>
      </p:graphicFrame>
    </p:spTree>
    <p:custDataLst>
      <p:tags r:id="rId1"/>
    </p:custDataLst>
    <p:extLst>
      <p:ext uri="{BB962C8B-B14F-4D97-AF65-F5344CB8AC3E}">
        <p14:creationId xmlns:p14="http://schemas.microsoft.com/office/powerpoint/2010/main" val="2052548676"/>
      </p:ext>
    </p:extLst>
  </p:cSld>
  <p:clrMapOvr>
    <a:masterClrMapping/>
  </p:clrMapOvr>
  <mc:AlternateContent xmlns:mc="http://schemas.openxmlformats.org/markup-compatibility/2006" xmlns:p14="http://schemas.microsoft.com/office/powerpoint/2010/main">
    <mc:Choice Requires="p14">
      <p:transition spd="slow" p14:dur="2000" advTm="61168"/>
    </mc:Choice>
    <mc:Fallback xmlns="">
      <p:transition spd="slow" advTm="611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mod="1">
    <p:ext uri="{E180D4A7-C9FB-4DFB-919C-405C955672EB}">
      <p14:showEvtLst xmlns:p14="http://schemas.microsoft.com/office/powerpoint/2010/main">
        <p14:playEvt time="1176" objId="5"/>
        <p14:stopEvt time="61168" objId="5"/>
      </p14:showEvtLst>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lvl="1" algn="ctr" rtl="0">
              <a:spcBef>
                <a:spcPct val="0"/>
              </a:spcBef>
            </a:pPr>
            <a:r>
              <a:rPr lang="en-US" sz="3600" b="1" dirty="0" smtClean="0">
                <a:solidFill>
                  <a:schemeClr val="tx2"/>
                </a:solidFill>
                <a:latin typeface="+mj-lt"/>
              </a:rPr>
              <a:t>Curriculum Map</a:t>
            </a:r>
            <a:endParaRPr lang="en-US" sz="3600" b="1" dirty="0">
              <a:solidFill>
                <a:schemeClr val="tx2"/>
              </a:solidFill>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2568505"/>
              </p:ext>
            </p:extLst>
          </p:nvPr>
        </p:nvGraphicFramePr>
        <p:xfrm>
          <a:off x="457200" y="1600200"/>
          <a:ext cx="8382001" cy="3879336"/>
        </p:xfrm>
        <a:graphic>
          <a:graphicData uri="http://schemas.openxmlformats.org/drawingml/2006/table">
            <a:tbl>
              <a:tblPr firstRow="1" bandRow="1">
                <a:tableStyleId>{F5AB1C69-6EDB-4FF4-983F-18BD219EF322}</a:tableStyleId>
              </a:tblPr>
              <a:tblGrid>
                <a:gridCol w="1671484"/>
                <a:gridCol w="2236839"/>
                <a:gridCol w="2236839"/>
                <a:gridCol w="2236839"/>
              </a:tblGrid>
              <a:tr h="1728985">
                <a:tc>
                  <a:txBody>
                    <a:bodyPr/>
                    <a:lstStyle/>
                    <a:p>
                      <a:pPr algn="ctr"/>
                      <a:r>
                        <a:rPr lang="en-US" sz="2000" i="1" dirty="0" smtClean="0"/>
                        <a:t>Program Core Courses</a:t>
                      </a:r>
                      <a:endParaRPr lang="en-US" sz="2000" i="1" dirty="0"/>
                    </a:p>
                  </a:txBody>
                  <a:tcPr anchor="ctr"/>
                </a:tc>
                <a:tc>
                  <a:txBody>
                    <a:bodyPr/>
                    <a:lstStyle/>
                    <a:p>
                      <a:pPr marL="182880" indent="0" algn="l" fontAlgn="t">
                        <a:buNone/>
                      </a:pPr>
                      <a:r>
                        <a:rPr lang="en-US" sz="1600" u="none" strike="noStrike" dirty="0" smtClean="0">
                          <a:effectLst/>
                        </a:rPr>
                        <a:t>Demonstrate </a:t>
                      </a:r>
                      <a:r>
                        <a:rPr lang="en-US" sz="1600" u="none" strike="noStrike" dirty="0">
                          <a:effectLst/>
                        </a:rPr>
                        <a:t>the basic concepts and practices associated with oral presentations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c>
                  <a:txBody>
                    <a:bodyPr/>
                    <a:lstStyle/>
                    <a:p>
                      <a:pPr marL="182880" algn="l"/>
                      <a:r>
                        <a:rPr lang="en-US" sz="1600" dirty="0" smtClean="0"/>
                        <a:t>Form artistic judgments by exposure to the rich history and diversity of human knowledge and thought</a:t>
                      </a:r>
                      <a:endParaRPr lang="en-US" sz="1600" b="0" dirty="0">
                        <a:solidFill>
                          <a:schemeClr val="bg1"/>
                        </a:solidFill>
                        <a:latin typeface="+mn-lt"/>
                      </a:endParaRPr>
                    </a:p>
                  </a:txBody>
                  <a:tcPr anchor="ctr"/>
                </a:tc>
                <a:tc>
                  <a:txBody>
                    <a:bodyPr/>
                    <a:lstStyle/>
                    <a:p>
                      <a:pPr marL="182880" algn="l" fontAlgn="t"/>
                      <a:r>
                        <a:rPr lang="en-US" sz="1600" u="none" strike="noStrike" dirty="0" smtClean="0">
                          <a:effectLst/>
                        </a:rPr>
                        <a:t>Identify</a:t>
                      </a:r>
                      <a:r>
                        <a:rPr lang="en-US" sz="1600" u="none" strike="noStrike" dirty="0">
                          <a:effectLst/>
                        </a:rPr>
                        <a:t>, locate, and effectively use information from various print and electronic resources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r>
              <a:tr h="693672">
                <a:tc>
                  <a:txBody>
                    <a:bodyPr/>
                    <a:lstStyle/>
                    <a:p>
                      <a:r>
                        <a:rPr lang="en-US" sz="2000" dirty="0" smtClean="0"/>
                        <a:t>COM</a:t>
                      </a:r>
                      <a:r>
                        <a:rPr lang="en-US" sz="2000" baseline="0" dirty="0" smtClean="0"/>
                        <a:t> </a:t>
                      </a:r>
                      <a:r>
                        <a:rPr lang="en-US" sz="2000" dirty="0" smtClean="0"/>
                        <a:t>101</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r h="693672">
                <a:tc>
                  <a:txBody>
                    <a:bodyPr/>
                    <a:lstStyle/>
                    <a:p>
                      <a:r>
                        <a:rPr lang="en-US" sz="2000" dirty="0" smtClean="0"/>
                        <a:t>COM 102</a:t>
                      </a:r>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p>
                  </a:txBody>
                  <a:tcPr/>
                </a:tc>
                <a:tc>
                  <a:txBody>
                    <a:bodyPr/>
                    <a:lstStyle/>
                    <a:p>
                      <a:endParaRPr lang="en-US" sz="2000" dirty="0"/>
                    </a:p>
                  </a:txBody>
                  <a:tcPr/>
                </a:tc>
                <a:tc>
                  <a:txBody>
                    <a:bodyPr/>
                    <a:lstStyle/>
                    <a:p>
                      <a:endParaRPr lang="en-US" sz="2000" dirty="0"/>
                    </a:p>
                  </a:txBody>
                  <a:tcPr/>
                </a:tc>
              </a:tr>
              <a:tr h="693672">
                <a:tc>
                  <a:txBody>
                    <a:bodyPr/>
                    <a:lstStyle/>
                    <a:p>
                      <a:r>
                        <a:rPr lang="en-US" sz="2000" dirty="0" smtClean="0"/>
                        <a:t>COM </a:t>
                      </a:r>
                      <a:r>
                        <a:rPr lang="en-US" sz="2000" baseline="0" dirty="0" smtClean="0"/>
                        <a:t>120</a:t>
                      </a:r>
                      <a:endParaRPr lang="en-US" sz="2000" dirty="0"/>
                    </a:p>
                  </a:txBody>
                  <a:tcPr/>
                </a:tc>
                <a:tc>
                  <a:txBody>
                    <a:bodyPr/>
                    <a:lstStyle/>
                    <a:p>
                      <a:endParaRPr lang="en-US" sz="2000" dirty="0"/>
                    </a:p>
                  </a:txBody>
                  <a:tcPr/>
                </a:tc>
                <a:tc>
                  <a:txBody>
                    <a:bodyPr/>
                    <a:lstStyle/>
                    <a:p>
                      <a:endParaRPr lang="en-US" sz="2000" dirty="0"/>
                    </a:p>
                  </a:txBody>
                  <a:tcPr/>
                </a:tc>
                <a:tc>
                  <a:txBody>
                    <a:bodyPr/>
                    <a:lstStyle/>
                    <a:p>
                      <a:endParaRPr lang="en-US" sz="2000" dirty="0"/>
                    </a:p>
                  </a:txBody>
                  <a:tcPr/>
                </a:tc>
              </a:tr>
            </a:tbl>
          </a:graphicData>
        </a:graphic>
      </p:graphicFrame>
      <p:sp>
        <p:nvSpPr>
          <p:cNvPr id="3" name="Rectangle 2"/>
          <p:cNvSpPr/>
          <p:nvPr/>
        </p:nvSpPr>
        <p:spPr>
          <a:xfrm>
            <a:off x="457200" y="4727938"/>
            <a:ext cx="8382000" cy="644161"/>
          </a:xfrm>
          <a:prstGeom prst="rect">
            <a:avLst/>
          </a:prstGeom>
          <a:solidFill>
            <a:schemeClr val="accent1">
              <a:alpha val="4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26" name="Picture 2" descr="C:\Documents and Settings\Compaq_Owner\Local Settings\Temporary Internet Files\Content.IE5\OYTCYRJV\MC900441310[1].png"/>
          <p:cNvPicPr>
            <a:picLocks noChangeAspect="1" noChangeArrowheads="1"/>
          </p:cNvPicPr>
          <p:nvPr/>
        </p:nvPicPr>
        <p:blipFill>
          <a:blip r:embed="rId4" cstate="print">
            <a:extLst>
              <a:ext uri="{BEBA8EAE-BF5A-486C-A8C5-ECC9F3942E4B}">
                <a14:imgProps xmlns:a14="http://schemas.microsoft.com/office/drawing/2010/main">
                  <a14:imgLayer r:embed="rId5">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587103" y="4727938"/>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Compaq_Owner\Local Settings\Temporary Internet Files\Content.IE5\WDIN7AI1\MC900439584[1].png"/>
          <p:cNvPicPr>
            <a:picLocks noChangeAspect="1" noChangeArrowheads="1"/>
          </p:cNvPicPr>
          <p:nvPr/>
        </p:nvPicPr>
        <p:blipFill>
          <a:blip r:embed="rId6" cstate="print">
            <a:extLst>
              <a:ext uri="{BEBA8EAE-BF5A-486C-A8C5-ECC9F3942E4B}">
                <a14:imgProps xmlns:a14="http://schemas.microsoft.com/office/drawing/2010/main">
                  <a14:imgLayer r:embed="rId7">
                    <a14:imgEffect>
                      <a14:artisticWatercolorSponge/>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flipH="1">
            <a:off x="4343400" y="4809626"/>
            <a:ext cx="609600" cy="5160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Documents and Settings\Compaq_Owner\Local Settings\Temporary Internet Files\Content.IE5\OYTCYRJV\MC900441310[1].png"/>
          <p:cNvPicPr>
            <a:picLocks noChangeAspect="1" noChangeArrowheads="1"/>
          </p:cNvPicPr>
          <p:nvPr/>
        </p:nvPicPr>
        <p:blipFill>
          <a:blip r:embed="rId8" cstate="print">
            <a:extLst>
              <a:ext uri="{BEBA8EAE-BF5A-486C-A8C5-ECC9F3942E4B}">
                <a14:imgProps xmlns:a14="http://schemas.microsoft.com/office/drawing/2010/main">
                  <a14:imgLayer r:embed="rId9">
                    <a14:imgEffect>
                      <a14:artisticLineDrawing/>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171700" y="4724399"/>
            <a:ext cx="647700" cy="647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32315" y="4744487"/>
            <a:ext cx="1447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Utilized</a:t>
            </a:r>
          </a:p>
        </p:txBody>
      </p:sp>
      <p:sp>
        <p:nvSpPr>
          <p:cNvPr id="9" name="TextBox 8"/>
          <p:cNvSpPr txBox="1"/>
          <p:nvPr/>
        </p:nvSpPr>
        <p:spPr>
          <a:xfrm>
            <a:off x="7422979" y="4724399"/>
            <a:ext cx="134002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Taught &amp; </a:t>
            </a:r>
          </a:p>
          <a:p>
            <a:r>
              <a:rPr lang="en-US" dirty="0" smtClean="0"/>
              <a:t>Assessed</a:t>
            </a:r>
            <a:endParaRPr lang="en-US" dirty="0"/>
          </a:p>
        </p:txBody>
      </p:sp>
      <p:sp>
        <p:nvSpPr>
          <p:cNvPr id="11" name="TextBox 10"/>
          <p:cNvSpPr txBox="1"/>
          <p:nvPr/>
        </p:nvSpPr>
        <p:spPr>
          <a:xfrm>
            <a:off x="5189467" y="4744487"/>
            <a:ext cx="1287533"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en-US" dirty="0" smtClean="0"/>
              <a:t>Not </a:t>
            </a:r>
          </a:p>
          <a:p>
            <a:pPr algn="ctr"/>
            <a:r>
              <a:rPr lang="en-US" dirty="0" smtClean="0"/>
              <a:t>Addressed</a:t>
            </a:r>
            <a:endParaRPr lang="en-US" dirty="0"/>
          </a:p>
        </p:txBody>
      </p:sp>
      <p:sp>
        <p:nvSpPr>
          <p:cNvPr id="6" name="TextBox 5"/>
          <p:cNvSpPr txBox="1"/>
          <p:nvPr/>
        </p:nvSpPr>
        <p:spPr>
          <a:xfrm>
            <a:off x="2841355" y="5113819"/>
            <a:ext cx="1438759"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Emerging</a:t>
            </a:r>
            <a:endParaRPr lang="en-US" dirty="0"/>
          </a:p>
        </p:txBody>
      </p:sp>
      <p:sp>
        <p:nvSpPr>
          <p:cNvPr id="13" name="TextBox 12"/>
          <p:cNvSpPr txBox="1"/>
          <p:nvPr/>
        </p:nvSpPr>
        <p:spPr>
          <a:xfrm>
            <a:off x="7410773" y="5390818"/>
            <a:ext cx="1352227"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Developing</a:t>
            </a:r>
            <a:endParaRPr lang="en-US" dirty="0"/>
          </a:p>
        </p:txBody>
      </p:sp>
    </p:spTree>
    <p:custDataLst>
      <p:tags r:id="rId1"/>
    </p:custDataLst>
    <p:extLst>
      <p:ext uri="{BB962C8B-B14F-4D97-AF65-F5344CB8AC3E}">
        <p14:creationId xmlns:p14="http://schemas.microsoft.com/office/powerpoint/2010/main" val="833231435"/>
      </p:ext>
    </p:extLst>
  </p:cSld>
  <p:clrMapOvr>
    <a:masterClrMapping/>
  </p:clrMapOvr>
  <mc:AlternateContent xmlns:mc="http://schemas.openxmlformats.org/markup-compatibility/2006" xmlns:p14="http://schemas.microsoft.com/office/powerpoint/2010/main">
    <mc:Choice Requires="p14">
      <p:transition spd="slow" p14:dur="2000" advTm="51219"/>
    </mc:Choice>
    <mc:Fallback xmlns="">
      <p:transition spd="slow" advTm="512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1" grpId="0" animBg="1"/>
      <p:bldP spid="6" grpId="0" animBg="1"/>
      <p:bldP spid="13" grpId="0" animBg="1"/>
    </p:bldLst>
  </p:timing>
  <p:extLst mod="1">
    <p:ext uri="{E180D4A7-C9FB-4DFB-919C-405C955672EB}">
      <p14:showEvtLst xmlns:p14="http://schemas.microsoft.com/office/powerpoint/2010/main">
        <p14:playEvt time="1348" objId="7"/>
        <p14:stopEvt time="50035" objId="7"/>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667512"/>
          </a:xfrm>
        </p:spPr>
        <p:txBody>
          <a:bodyPr>
            <a:normAutofit fontScale="90000"/>
          </a:bodyPr>
          <a:lstStyle/>
          <a:p>
            <a:r>
              <a:rPr lang="en-US" dirty="0" smtClean="0"/>
              <a:t>Purpose</a:t>
            </a:r>
            <a:endParaRPr lang="en-US" dirty="0"/>
          </a:p>
        </p:txBody>
      </p:sp>
      <p:sp>
        <p:nvSpPr>
          <p:cNvPr id="5" name="Content Placeholder 4"/>
          <p:cNvSpPr>
            <a:spLocks noGrp="1"/>
          </p:cNvSpPr>
          <p:nvPr>
            <p:ph idx="1"/>
          </p:nvPr>
        </p:nvSpPr>
        <p:spPr>
          <a:xfrm>
            <a:off x="457200" y="1447800"/>
            <a:ext cx="8229600" cy="4495800"/>
          </a:xfrm>
        </p:spPr>
        <p:txBody>
          <a:bodyPr>
            <a:normAutofit/>
          </a:bodyPr>
          <a:lstStyle/>
          <a:p>
            <a:r>
              <a:rPr lang="en-US" dirty="0" smtClean="0"/>
              <a:t>The purpose of this presentation is to clarify the process for conducting Student Learning Outcomes Assessment at the </a:t>
            </a:r>
            <a:r>
              <a:rPr lang="en-US" b="1" dirty="0" smtClean="0">
                <a:effectLst>
                  <a:outerShdw blurRad="38100" dist="38100" dir="2700000" algn="tl">
                    <a:srgbClr val="000000">
                      <a:alpha val="43137"/>
                    </a:srgbClr>
                  </a:outerShdw>
                </a:effectLst>
              </a:rPr>
              <a:t>Program</a:t>
            </a:r>
            <a:r>
              <a:rPr lang="en-US" dirty="0" smtClean="0"/>
              <a:t> Level.</a:t>
            </a:r>
          </a:p>
          <a:p>
            <a:endParaRPr lang="en-US" dirty="0" smtClean="0"/>
          </a:p>
          <a:p>
            <a:pPr marL="274320" lvl="1" indent="0">
              <a:buNone/>
            </a:pPr>
            <a:r>
              <a:rPr lang="en-US" sz="2400" dirty="0" smtClean="0"/>
              <a:t>At the end of this process you should be able to:</a:t>
            </a:r>
          </a:p>
          <a:p>
            <a:pPr lvl="1">
              <a:spcAft>
                <a:spcPts val="600"/>
              </a:spcAft>
            </a:pPr>
            <a:r>
              <a:rPr lang="en-US" dirty="0" smtClean="0"/>
              <a:t>Complete </a:t>
            </a:r>
            <a:r>
              <a:rPr lang="en-US" sz="2400" dirty="0" smtClean="0"/>
              <a:t>a </a:t>
            </a:r>
            <a:r>
              <a:rPr lang="en-US" dirty="0" smtClean="0"/>
              <a:t>Program </a:t>
            </a:r>
            <a:r>
              <a:rPr lang="en-US" sz="2400" dirty="0" smtClean="0"/>
              <a:t>Curriculum Map and an Outcomes Assessment Plan.</a:t>
            </a:r>
          </a:p>
        </p:txBody>
      </p:sp>
    </p:spTree>
    <p:extLst>
      <p:ext uri="{BB962C8B-B14F-4D97-AF65-F5344CB8AC3E}">
        <p14:creationId xmlns:p14="http://schemas.microsoft.com/office/powerpoint/2010/main" val="15048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381000"/>
            <a:ext cx="8229600" cy="1143000"/>
          </a:xfrm>
        </p:spPr>
        <p:txBody>
          <a:bodyPr>
            <a:noAutofit/>
          </a:bodyPr>
          <a:lstStyle/>
          <a:p>
            <a:r>
              <a:rPr lang="en-US" sz="3600" u="sng" dirty="0">
                <a:solidFill>
                  <a:srgbClr val="C00000"/>
                </a:solidFill>
                <a:effectLst>
                  <a:outerShdw blurRad="38100" dist="38100" dir="2700000" algn="tl">
                    <a:srgbClr val="000000">
                      <a:alpha val="43137"/>
                    </a:srgbClr>
                  </a:outerShdw>
                </a:effectLst>
              </a:rPr>
              <a:t>QUESTION 4</a:t>
            </a:r>
            <a:r>
              <a:rPr lang="en-US" sz="3600" dirty="0">
                <a:solidFill>
                  <a:srgbClr val="C00000"/>
                </a:solidFill>
                <a:effectLst>
                  <a:outerShdw blurRad="38100" dist="38100" dir="2700000" algn="tl">
                    <a:srgbClr val="000000">
                      <a:alpha val="43137"/>
                    </a:srgbClr>
                  </a:outerShdw>
                </a:effectLst>
              </a:rPr>
              <a:t>: </a:t>
            </a:r>
            <a:r>
              <a:rPr lang="en-US" sz="3600" dirty="0"/>
              <a:t>Where and when will the </a:t>
            </a:r>
            <a:r>
              <a:rPr lang="en-US" sz="3600" b="1" dirty="0"/>
              <a:t>assessments</a:t>
            </a:r>
            <a:r>
              <a:rPr lang="en-US" sz="3600" dirty="0"/>
              <a:t> will be conducted</a:t>
            </a:r>
            <a:r>
              <a:rPr lang="en-US" sz="3600" dirty="0" smtClean="0"/>
              <a: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1804473"/>
              </p:ext>
            </p:extLst>
          </p:nvPr>
        </p:nvGraphicFramePr>
        <p:xfrm>
          <a:off x="457200" y="1600200"/>
          <a:ext cx="8229600" cy="4423995"/>
        </p:xfrm>
        <a:graphic>
          <a:graphicData uri="http://schemas.openxmlformats.org/drawingml/2006/table">
            <a:tbl>
              <a:tblPr firstRow="1" bandRow="1">
                <a:tableStyleId>{F5AB1C69-6EDB-4FF4-983F-18BD219EF322}</a:tableStyleId>
              </a:tblPr>
              <a:tblGrid>
                <a:gridCol w="1271847"/>
                <a:gridCol w="2319251"/>
                <a:gridCol w="2319251"/>
                <a:gridCol w="2319251"/>
              </a:tblGrid>
              <a:tr h="1219200">
                <a:tc>
                  <a:txBody>
                    <a:bodyPr/>
                    <a:lstStyle/>
                    <a:p>
                      <a:pPr algn="ctr"/>
                      <a:r>
                        <a:rPr lang="en-US" sz="2000" i="1" dirty="0" smtClean="0"/>
                        <a:t>Program Core Courses</a:t>
                      </a:r>
                      <a:endParaRPr lang="en-US" sz="2000" i="1" dirty="0"/>
                    </a:p>
                  </a:txBody>
                  <a:tcPr marL="89777" marR="89777" anchor="ctr"/>
                </a:tc>
                <a:tc>
                  <a:txBody>
                    <a:bodyPr/>
                    <a:lstStyle/>
                    <a:p>
                      <a:pPr marL="182880" indent="0" algn="l" fontAlgn="t">
                        <a:buNone/>
                      </a:pPr>
                      <a:r>
                        <a:rPr lang="en-US" sz="1600" u="none" strike="noStrike" dirty="0" smtClean="0">
                          <a:effectLst/>
                        </a:rPr>
                        <a:t>Demonstrate </a:t>
                      </a:r>
                      <a:r>
                        <a:rPr lang="en-US" sz="1600" u="none" strike="noStrike" dirty="0">
                          <a:effectLst/>
                        </a:rPr>
                        <a:t>the basic concepts and practices associated with oral presentations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c>
                  <a:txBody>
                    <a:bodyPr/>
                    <a:lstStyle/>
                    <a:p>
                      <a:pPr marL="182880" algn="l"/>
                      <a:r>
                        <a:rPr lang="en-US" sz="1600" dirty="0" smtClean="0"/>
                        <a:t>Form artistic judgments by exposure to the rich history and diversity of human knowledge and thought</a:t>
                      </a:r>
                      <a:endParaRPr lang="en-US" sz="1600" b="0" dirty="0">
                        <a:solidFill>
                          <a:schemeClr val="bg1"/>
                        </a:solidFill>
                        <a:latin typeface="+mn-lt"/>
                      </a:endParaRPr>
                    </a:p>
                  </a:txBody>
                  <a:tcPr marL="89777" marR="89777" anchor="ctr"/>
                </a:tc>
                <a:tc>
                  <a:txBody>
                    <a:bodyPr/>
                    <a:lstStyle/>
                    <a:p>
                      <a:pPr marL="182880" algn="l" fontAlgn="t"/>
                      <a:r>
                        <a:rPr lang="en-US" sz="1600" u="none" strike="noStrike" dirty="0" smtClean="0">
                          <a:effectLst/>
                        </a:rPr>
                        <a:t>Identify</a:t>
                      </a:r>
                      <a:r>
                        <a:rPr lang="en-US" sz="1600" u="none" strike="noStrike" dirty="0">
                          <a:effectLst/>
                        </a:rPr>
                        <a:t>, locate, and effectively use information from various print and electronic resources</a:t>
                      </a:r>
                      <a:r>
                        <a:rPr lang="en-US" sz="1600" u="none" strike="noStrike" dirty="0" smtClean="0">
                          <a:effectLst/>
                        </a:rPr>
                        <a:t>.</a:t>
                      </a:r>
                      <a:endParaRPr lang="en-US" sz="1600" b="0" i="0" u="none" strike="noStrike" dirty="0">
                        <a:solidFill>
                          <a:schemeClr val="bg1"/>
                        </a:solidFill>
                        <a:effectLst/>
                        <a:latin typeface="+mn-lt"/>
                      </a:endParaRPr>
                    </a:p>
                  </a:txBody>
                  <a:tcPr marL="0" marR="0" marT="0" marB="0" anchor="ctr"/>
                </a:tc>
              </a:tr>
              <a:tr h="489145">
                <a:tc>
                  <a:txBody>
                    <a:bodyPr/>
                    <a:lstStyle/>
                    <a:p>
                      <a:r>
                        <a:rPr lang="en-US" sz="2000" dirty="0" smtClean="0"/>
                        <a:t>COM</a:t>
                      </a:r>
                      <a:r>
                        <a:rPr lang="en-US" sz="2000" baseline="0" dirty="0" smtClean="0"/>
                        <a:t> </a:t>
                      </a:r>
                      <a:r>
                        <a:rPr lang="en-US" sz="2000" dirty="0" smtClean="0"/>
                        <a:t>101</a:t>
                      </a:r>
                      <a:endParaRPr lang="en-US" sz="2000" dirty="0"/>
                    </a:p>
                  </a:txBody>
                  <a:tcPr marL="89777" marR="89777"/>
                </a:tc>
                <a:tc>
                  <a:txBody>
                    <a:bodyPr/>
                    <a:lstStyle/>
                    <a:p>
                      <a:r>
                        <a:rPr lang="en-US" sz="1600" i="1" dirty="0" smtClean="0"/>
                        <a:t>Emerging (Taught)</a:t>
                      </a:r>
                      <a:endParaRPr lang="en-US" sz="1600" i="1" dirty="0"/>
                    </a:p>
                  </a:txBody>
                  <a:tcPr marL="89777" marR="89777"/>
                </a:tc>
                <a:tc>
                  <a:txBody>
                    <a:bodyPr/>
                    <a:lstStyle/>
                    <a:p>
                      <a:r>
                        <a:rPr lang="en-US" sz="1600" i="1" dirty="0" smtClean="0"/>
                        <a:t>Emerging (Taught)</a:t>
                      </a:r>
                      <a:endParaRPr lang="en-US" sz="1600" i="1"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r>
              <a:tr h="489145">
                <a:tc>
                  <a:txBody>
                    <a:bodyPr/>
                    <a:lstStyle/>
                    <a:p>
                      <a:r>
                        <a:rPr lang="en-US" sz="2000" dirty="0" smtClean="0"/>
                        <a:t>COM 102</a:t>
                      </a:r>
                      <a:endParaRPr lang="en-US" sz="2000"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t>Developing (Taught</a:t>
                      </a:r>
                      <a:r>
                        <a:rPr lang="en-US" sz="1600" i="1" baseline="0" dirty="0" smtClean="0"/>
                        <a:t> and Assessed) Spring 2013</a:t>
                      </a:r>
                      <a:endParaRPr lang="en-US" sz="1600" i="1" dirty="0" smtClean="0"/>
                    </a:p>
                  </a:txBody>
                  <a:tcPr marL="89777" marR="89777">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t>Proficient (Taught)</a:t>
                      </a:r>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r>
              <a:tr h="489145">
                <a:tc>
                  <a:txBody>
                    <a:bodyPr/>
                    <a:lstStyle/>
                    <a:p>
                      <a:r>
                        <a:rPr lang="en-US" sz="2000" dirty="0" smtClean="0"/>
                        <a:t>COM </a:t>
                      </a:r>
                      <a:r>
                        <a:rPr lang="en-US" sz="2000" baseline="0" dirty="0" smtClean="0"/>
                        <a:t>120</a:t>
                      </a:r>
                      <a:endParaRPr lang="en-US" sz="2000"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c>
                  <a:txBody>
                    <a:bodyPr/>
                    <a:lstStyle/>
                    <a:p>
                      <a:r>
                        <a:rPr lang="en-US" sz="1600" i="1" dirty="0" smtClean="0"/>
                        <a:t>Not addressed</a:t>
                      </a:r>
                      <a:endParaRPr lang="en-US" sz="1600" i="1" dirty="0"/>
                    </a:p>
                  </a:txBody>
                  <a:tcPr marL="89777" marR="89777"/>
                </a:tc>
                <a:tc>
                  <a:txBody>
                    <a:bodyPr/>
                    <a:lstStyle/>
                    <a:p>
                      <a:r>
                        <a:rPr lang="en-US" sz="1600" i="1" dirty="0" smtClean="0"/>
                        <a:t>Not addressed</a:t>
                      </a:r>
                      <a:endParaRPr lang="en-US" sz="1600" i="1" dirty="0"/>
                    </a:p>
                  </a:txBody>
                  <a:tcPr marL="89777" marR="89777"/>
                </a:tc>
              </a:tr>
              <a:tr h="489145">
                <a:tc>
                  <a:txBody>
                    <a:bodyPr/>
                    <a:lstStyle/>
                    <a:p>
                      <a:r>
                        <a:rPr lang="en-US" sz="2000" dirty="0" smtClean="0"/>
                        <a:t>COM 121</a:t>
                      </a:r>
                      <a:endParaRPr lang="en-US" sz="2000"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c>
                  <a:txBody>
                    <a:bodyPr/>
                    <a:lstStyle/>
                    <a:p>
                      <a:r>
                        <a:rPr lang="en-US" sz="1600" i="1" dirty="0" smtClean="0"/>
                        <a:t>Developing (Utilized)</a:t>
                      </a:r>
                      <a:endParaRPr lang="en-US" sz="1600" i="1"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r>
              <a:tr h="489145">
                <a:tc>
                  <a:txBody>
                    <a:bodyPr/>
                    <a:lstStyle/>
                    <a:p>
                      <a:r>
                        <a:rPr lang="en-US" sz="2000" dirty="0" smtClean="0"/>
                        <a:t>COM  201</a:t>
                      </a:r>
                      <a:endParaRPr lang="en-US" sz="2000"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baseline="0" dirty="0" smtClean="0"/>
                        <a:t>Proficient (Utilized)</a:t>
                      </a:r>
                      <a:endParaRPr lang="en-US" sz="1600" i="1" dirty="0" smtClean="0"/>
                    </a:p>
                  </a:txBody>
                  <a:tcPr marL="89777" marR="89777"/>
                </a:tc>
                <a:tc>
                  <a:txBody>
                    <a:bodyPr/>
                    <a:lstStyle/>
                    <a:p>
                      <a:r>
                        <a:rPr lang="en-US" sz="1600" i="1" dirty="0" smtClean="0"/>
                        <a:t>Not addressed</a:t>
                      </a:r>
                      <a:endParaRPr lang="en-US" sz="1600" i="1" dirty="0"/>
                    </a:p>
                  </a:txBody>
                  <a:tcPr marL="89777" marR="8977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1" dirty="0" smtClean="0"/>
                        <a:t>Proficient (Taught</a:t>
                      </a:r>
                      <a:r>
                        <a:rPr lang="en-US" sz="1600" i="1" baseline="0" dirty="0" smtClean="0"/>
                        <a:t> and Assessed) Fall 2001</a:t>
                      </a:r>
                      <a:endParaRPr lang="en-US" sz="1600" i="1" dirty="0" smtClean="0"/>
                    </a:p>
                  </a:txBody>
                  <a:tcPr marL="89777" marR="89777">
                    <a:solidFill>
                      <a:schemeClr val="accent2">
                        <a:lumMod val="60000"/>
                        <a:lumOff val="40000"/>
                      </a:schemeClr>
                    </a:solidFill>
                  </a:tcPr>
                </a:tc>
              </a:tr>
            </a:tbl>
          </a:graphicData>
        </a:graphic>
      </p:graphicFrame>
    </p:spTree>
    <p:extLst>
      <p:ext uri="{BB962C8B-B14F-4D97-AF65-F5344CB8AC3E}">
        <p14:creationId xmlns:p14="http://schemas.microsoft.com/office/powerpoint/2010/main" val="329811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fontScale="77500" lnSpcReduction="20000"/>
          </a:bodyPr>
          <a:lstStyle/>
          <a:p>
            <a:pPr marL="0" indent="0">
              <a:buNone/>
            </a:pPr>
            <a:r>
              <a:rPr lang="en-US" sz="3200" u="sng" dirty="0">
                <a:solidFill>
                  <a:srgbClr val="C00000"/>
                </a:solidFill>
                <a:effectLst>
                  <a:outerShdw blurRad="38100" dist="38100" dir="2700000" algn="tl">
                    <a:srgbClr val="000000">
                      <a:alpha val="43137"/>
                    </a:srgbClr>
                  </a:outerShdw>
                </a:effectLst>
              </a:rPr>
              <a:t>QUESTION 1</a:t>
            </a:r>
            <a:r>
              <a:rPr lang="en-US" sz="3200" dirty="0">
                <a:solidFill>
                  <a:srgbClr val="C00000"/>
                </a:solidFill>
                <a:effectLst>
                  <a:outerShdw blurRad="38100" dist="38100" dir="2700000" algn="tl">
                    <a:srgbClr val="000000">
                      <a:alpha val="43137"/>
                    </a:srgbClr>
                  </a:outerShdw>
                </a:effectLst>
              </a:rPr>
              <a:t>:  </a:t>
            </a:r>
            <a:r>
              <a:rPr lang="en-US" sz="3200" dirty="0"/>
              <a:t>Is a particular outcome </a:t>
            </a:r>
            <a:r>
              <a:rPr lang="en-US" sz="3200" b="1" dirty="0"/>
              <a:t>addressed</a:t>
            </a:r>
            <a:r>
              <a:rPr lang="en-US" sz="3200" dirty="0"/>
              <a:t> in a course? </a:t>
            </a:r>
          </a:p>
          <a:p>
            <a:pPr marL="0" indent="0">
              <a:buNone/>
            </a:pPr>
            <a:endParaRPr lang="en-US" sz="3200" dirty="0"/>
          </a:p>
          <a:p>
            <a:pPr marL="0" indent="0">
              <a:buNone/>
            </a:pPr>
            <a:r>
              <a:rPr lang="en-US" sz="3200" u="sng" dirty="0">
                <a:solidFill>
                  <a:srgbClr val="C00000"/>
                </a:solidFill>
                <a:effectLst>
                  <a:outerShdw blurRad="38100" dist="38100" dir="2700000" algn="tl">
                    <a:srgbClr val="000000">
                      <a:alpha val="43137"/>
                    </a:srgbClr>
                  </a:outerShdw>
                </a:effectLst>
              </a:rPr>
              <a:t>QUESTION 2</a:t>
            </a:r>
            <a:r>
              <a:rPr lang="en-US" sz="3200" dirty="0">
                <a:solidFill>
                  <a:srgbClr val="C00000"/>
                </a:solidFill>
                <a:effectLst>
                  <a:outerShdw blurRad="38100" dist="38100" dir="2700000" algn="tl">
                    <a:srgbClr val="000000">
                      <a:alpha val="43137"/>
                    </a:srgbClr>
                  </a:outerShdw>
                </a:effectLst>
              </a:rPr>
              <a:t>:  </a:t>
            </a:r>
            <a:r>
              <a:rPr lang="en-US" sz="3200" dirty="0"/>
              <a:t>Are those particular outcomes </a:t>
            </a:r>
            <a:r>
              <a:rPr lang="en-US" sz="3200" b="1" dirty="0"/>
              <a:t>utilized</a:t>
            </a:r>
            <a:r>
              <a:rPr lang="en-US" sz="3200" dirty="0"/>
              <a:t>, </a:t>
            </a:r>
            <a:r>
              <a:rPr lang="en-US" sz="3200" b="1" dirty="0"/>
              <a:t>taught</a:t>
            </a:r>
            <a:r>
              <a:rPr lang="en-US" sz="3200" dirty="0"/>
              <a:t> or </a:t>
            </a:r>
            <a:r>
              <a:rPr lang="en-US" sz="3200" b="1" dirty="0"/>
              <a:t>assessed</a:t>
            </a:r>
            <a:r>
              <a:rPr lang="en-US" sz="3200" dirty="0"/>
              <a:t> in the course? </a:t>
            </a:r>
            <a:endParaRPr lang="en-US" sz="3200" dirty="0" smtClean="0"/>
          </a:p>
          <a:p>
            <a:pPr marL="0" indent="0">
              <a:buNone/>
            </a:pPr>
            <a:endParaRPr lang="en-US" sz="3200" dirty="0" smtClean="0"/>
          </a:p>
          <a:p>
            <a:pPr marL="0" indent="0">
              <a:buNone/>
            </a:pPr>
            <a:r>
              <a:rPr lang="en-US" sz="3200" u="sng" dirty="0" smtClean="0">
                <a:solidFill>
                  <a:srgbClr val="C00000"/>
                </a:solidFill>
                <a:effectLst>
                  <a:outerShdw blurRad="38100" dist="38100" dir="2700000" algn="tl">
                    <a:srgbClr val="000000">
                      <a:alpha val="43137"/>
                    </a:srgbClr>
                  </a:outerShdw>
                </a:effectLst>
              </a:rPr>
              <a:t>QUESTION 3</a:t>
            </a:r>
            <a:r>
              <a:rPr lang="en-US" sz="3200" dirty="0" smtClean="0">
                <a:solidFill>
                  <a:srgbClr val="C00000"/>
                </a:solidFill>
                <a:effectLst>
                  <a:outerShdw blurRad="38100" dist="38100" dir="2700000" algn="tl">
                    <a:srgbClr val="000000">
                      <a:alpha val="43137"/>
                    </a:srgbClr>
                  </a:outerShdw>
                </a:effectLst>
              </a:rPr>
              <a:t>: </a:t>
            </a:r>
            <a:r>
              <a:rPr lang="en-US" sz="3200" dirty="0" smtClean="0"/>
              <a:t>What is the </a:t>
            </a:r>
            <a:r>
              <a:rPr lang="en-US" sz="3200" b="1" dirty="0" smtClean="0"/>
              <a:t>level of competence </a:t>
            </a:r>
            <a:r>
              <a:rPr lang="en-US" sz="3200" dirty="0" smtClean="0"/>
              <a:t>expected on this outcome? </a:t>
            </a:r>
          </a:p>
          <a:p>
            <a:pPr marL="0" indent="0">
              <a:buNone/>
            </a:pPr>
            <a:endParaRPr lang="en-US" sz="3200" dirty="0" smtClean="0"/>
          </a:p>
          <a:p>
            <a:pPr marL="0" indent="0">
              <a:buNone/>
            </a:pPr>
            <a:r>
              <a:rPr lang="en-US" sz="3200" u="sng" dirty="0">
                <a:solidFill>
                  <a:srgbClr val="C00000"/>
                </a:solidFill>
                <a:effectLst>
                  <a:outerShdw blurRad="38100" dist="38100" dir="2700000" algn="tl">
                    <a:srgbClr val="000000">
                      <a:alpha val="43137"/>
                    </a:srgbClr>
                  </a:outerShdw>
                </a:effectLst>
              </a:rPr>
              <a:t>QUESTION </a:t>
            </a:r>
            <a:r>
              <a:rPr lang="en-US" sz="3200" u="sng" dirty="0" smtClean="0">
                <a:solidFill>
                  <a:srgbClr val="C00000"/>
                </a:solidFill>
                <a:effectLst>
                  <a:outerShdw blurRad="38100" dist="38100" dir="2700000" algn="tl">
                    <a:srgbClr val="000000">
                      <a:alpha val="43137"/>
                    </a:srgbClr>
                  </a:outerShdw>
                </a:effectLst>
              </a:rPr>
              <a:t>4</a:t>
            </a:r>
            <a:r>
              <a:rPr lang="en-US" sz="3200" dirty="0">
                <a:solidFill>
                  <a:srgbClr val="C00000"/>
                </a:solidFill>
                <a:effectLst>
                  <a:outerShdw blurRad="38100" dist="38100" dir="2700000" algn="tl">
                    <a:srgbClr val="000000">
                      <a:alpha val="43137"/>
                    </a:srgbClr>
                  </a:outerShdw>
                </a:effectLst>
              </a:rPr>
              <a:t>: </a:t>
            </a:r>
            <a:r>
              <a:rPr lang="en-US" sz="3200" dirty="0"/>
              <a:t>Where and when will the </a:t>
            </a:r>
            <a:r>
              <a:rPr lang="en-US" sz="3200" b="1" dirty="0"/>
              <a:t>assessments</a:t>
            </a:r>
            <a:r>
              <a:rPr lang="en-US" sz="3200" dirty="0"/>
              <a:t> will be conducted</a:t>
            </a:r>
            <a:r>
              <a:rPr lang="en-US" sz="3200" dirty="0" smtClean="0"/>
              <a:t>?</a:t>
            </a:r>
          </a:p>
          <a:p>
            <a:pPr marL="0" indent="0">
              <a:buNone/>
            </a:pPr>
            <a:endParaRPr lang="en-US" sz="3200" dirty="0"/>
          </a:p>
          <a:p>
            <a:pPr marL="0" indent="-91440">
              <a:spcBef>
                <a:spcPts val="600"/>
              </a:spcBef>
              <a:spcAft>
                <a:spcPts val="600"/>
              </a:spcAft>
              <a:buNone/>
            </a:pPr>
            <a:r>
              <a:rPr lang="en-US" sz="3200" u="sng" dirty="0">
                <a:solidFill>
                  <a:srgbClr val="C00000"/>
                </a:solidFill>
                <a:effectLst>
                  <a:outerShdw blurRad="38100" dist="38100" dir="2700000" algn="tl">
                    <a:srgbClr val="000000">
                      <a:alpha val="43137"/>
                    </a:srgbClr>
                  </a:outerShdw>
                </a:effectLst>
              </a:rPr>
              <a:t>QUESTION </a:t>
            </a:r>
            <a:r>
              <a:rPr lang="en-US" sz="3200" u="sng" dirty="0" smtClean="0">
                <a:solidFill>
                  <a:srgbClr val="C00000"/>
                </a:solidFill>
                <a:effectLst>
                  <a:outerShdw blurRad="38100" dist="38100" dir="2700000" algn="tl">
                    <a:srgbClr val="000000">
                      <a:alpha val="43137"/>
                    </a:srgbClr>
                  </a:outerShdw>
                </a:effectLst>
              </a:rPr>
              <a:t>5</a:t>
            </a:r>
            <a:r>
              <a:rPr lang="en-US" sz="3200" dirty="0" smtClean="0">
                <a:solidFill>
                  <a:srgbClr val="C00000"/>
                </a:solidFill>
                <a:effectLst>
                  <a:outerShdw blurRad="38100" dist="38100" dir="2700000" algn="tl">
                    <a:srgbClr val="000000">
                      <a:alpha val="43137"/>
                    </a:srgbClr>
                  </a:outerShdw>
                </a:effectLst>
              </a:rPr>
              <a:t>: </a:t>
            </a:r>
            <a:r>
              <a:rPr lang="en-US" sz="3200" dirty="0"/>
              <a:t>What </a:t>
            </a:r>
            <a:r>
              <a:rPr lang="en-US" sz="3200" b="1" dirty="0"/>
              <a:t>assessments</a:t>
            </a:r>
            <a:r>
              <a:rPr lang="en-US" sz="3200" dirty="0"/>
              <a:t> instruments, scoring tools, and criteria will be used</a:t>
            </a:r>
            <a:r>
              <a:rPr lang="en-US" sz="3200" dirty="0" smtClean="0"/>
              <a:t>?</a:t>
            </a:r>
          </a:p>
          <a:p>
            <a:endParaRPr lang="en-US" dirty="0"/>
          </a:p>
        </p:txBody>
      </p:sp>
    </p:spTree>
    <p:extLst>
      <p:ext uri="{BB962C8B-B14F-4D97-AF65-F5344CB8AC3E}">
        <p14:creationId xmlns:p14="http://schemas.microsoft.com/office/powerpoint/2010/main" val="39970203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381000"/>
            <a:ext cx="8229600" cy="1143000"/>
          </a:xfrm>
        </p:spPr>
        <p:txBody>
          <a:bodyPr>
            <a:noAutofit/>
          </a:bodyPr>
          <a:lstStyle/>
          <a:p>
            <a:pPr marL="0" indent="-91440">
              <a:spcBef>
                <a:spcPts val="600"/>
              </a:spcBef>
              <a:spcAft>
                <a:spcPts val="600"/>
              </a:spcAft>
            </a:pPr>
            <a:r>
              <a:rPr lang="en-US" sz="3600" u="sng" dirty="0">
                <a:solidFill>
                  <a:srgbClr val="C00000"/>
                </a:solidFill>
                <a:effectLst>
                  <a:outerShdw blurRad="38100" dist="38100" dir="2700000" algn="tl">
                    <a:srgbClr val="000000">
                      <a:alpha val="43137"/>
                    </a:srgbClr>
                  </a:outerShdw>
                </a:effectLst>
              </a:rPr>
              <a:t>QUESTION 5</a:t>
            </a:r>
            <a:r>
              <a:rPr lang="en-US" sz="3600" dirty="0">
                <a:solidFill>
                  <a:srgbClr val="C00000"/>
                </a:solidFill>
                <a:effectLst>
                  <a:outerShdw blurRad="38100" dist="38100" dir="2700000" algn="tl">
                    <a:srgbClr val="000000">
                      <a:alpha val="43137"/>
                    </a:srgbClr>
                  </a:outerShdw>
                </a:effectLst>
              </a:rPr>
              <a:t>: </a:t>
            </a:r>
            <a:r>
              <a:rPr lang="en-US" sz="3200" dirty="0"/>
              <a:t>What </a:t>
            </a:r>
            <a:r>
              <a:rPr lang="en-US" sz="3200" b="1" dirty="0"/>
              <a:t>assessments</a:t>
            </a:r>
            <a:r>
              <a:rPr lang="en-US" sz="3200" dirty="0"/>
              <a:t> instruments, scoring tools, and criteria will be used?</a:t>
            </a:r>
          </a:p>
        </p:txBody>
      </p:sp>
      <p:sp>
        <p:nvSpPr>
          <p:cNvPr id="2" name="Content Placeholder 1"/>
          <p:cNvSpPr>
            <a:spLocks noGrp="1"/>
          </p:cNvSpPr>
          <p:nvPr>
            <p:ph idx="1"/>
          </p:nvPr>
        </p:nvSpPr>
        <p:spPr/>
        <p:txBody>
          <a:bodyPr/>
          <a:lstStyle/>
          <a:p>
            <a:r>
              <a:rPr lang="en-US" dirty="0" smtClean="0"/>
              <a:t>Once the team has selected the outcomes for outcomes assessment, the assessment instruments and scoring tools should be collaboratively developed.</a:t>
            </a:r>
          </a:p>
          <a:p>
            <a:r>
              <a:rPr lang="en-US" dirty="0" smtClean="0"/>
              <a:t>The criteria for success should then be discussed and explained.  </a:t>
            </a:r>
          </a:p>
          <a:p>
            <a:r>
              <a:rPr lang="en-US" dirty="0" smtClean="0"/>
              <a:t>These elements make up the final portion of the outcomes assessment plan.</a:t>
            </a:r>
            <a:endParaRPr lang="en-US" dirty="0"/>
          </a:p>
        </p:txBody>
      </p:sp>
    </p:spTree>
    <p:extLst>
      <p:ext uri="{BB962C8B-B14F-4D97-AF65-F5344CB8AC3E}">
        <p14:creationId xmlns:p14="http://schemas.microsoft.com/office/powerpoint/2010/main" val="3549029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dirty="0" smtClean="0"/>
              <a:t>There should be a link between institutional, program, and course outcomes.</a:t>
            </a:r>
          </a:p>
          <a:p>
            <a:r>
              <a:rPr lang="en-US" dirty="0"/>
              <a:t>Teamwork is essential. Program Coordinators will lead this process but </a:t>
            </a:r>
            <a:r>
              <a:rPr lang="en-US" dirty="0" smtClean="0"/>
              <a:t>Discipline Liaisons</a:t>
            </a:r>
            <a:r>
              <a:rPr lang="en-US" dirty="0"/>
              <a:t> </a:t>
            </a:r>
            <a:r>
              <a:rPr lang="en-US" dirty="0" smtClean="0"/>
              <a:t>and </a:t>
            </a:r>
            <a:r>
              <a:rPr lang="en-US" dirty="0"/>
              <a:t>f</a:t>
            </a:r>
            <a:r>
              <a:rPr lang="en-US" dirty="0" smtClean="0"/>
              <a:t>aculty </a:t>
            </a:r>
            <a:r>
              <a:rPr lang="en-US" dirty="0"/>
              <a:t>members will work together on this process</a:t>
            </a:r>
            <a:r>
              <a:rPr lang="en-US" dirty="0" smtClean="0"/>
              <a:t>.</a:t>
            </a:r>
          </a:p>
          <a:p>
            <a:r>
              <a:rPr lang="en-US" dirty="0" smtClean="0"/>
              <a:t>Curriculum mapping is the first step. It looks at all outcomes.</a:t>
            </a:r>
            <a:endParaRPr lang="en-US" dirty="0"/>
          </a:p>
          <a:p>
            <a:r>
              <a:rPr lang="en-US" dirty="0" smtClean="0"/>
              <a:t>Program Outcomes Assessment aims to answer the question, “How well do our students demonstrate particular knowledge, skills, and dispositions as a result of the program?”</a:t>
            </a:r>
          </a:p>
        </p:txBody>
      </p:sp>
    </p:spTree>
    <p:extLst>
      <p:ext uri="{BB962C8B-B14F-4D97-AF65-F5344CB8AC3E}">
        <p14:creationId xmlns:p14="http://schemas.microsoft.com/office/powerpoint/2010/main" val="2445621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6934200" cy="420136"/>
          </a:xfrm>
        </p:spPr>
        <p:txBody>
          <a:bodyPr>
            <a:noAutofit/>
          </a:bodyPr>
          <a:lstStyle/>
          <a:p>
            <a:pPr algn="ctr"/>
            <a:r>
              <a:rPr lang="en-US" sz="3200" b="1" dirty="0" smtClean="0"/>
              <a:t>Overview of Activities for 5-Year Cycle</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55266541"/>
              </p:ext>
            </p:extLst>
          </p:nvPr>
        </p:nvGraphicFramePr>
        <p:xfrm>
          <a:off x="685800" y="1524000"/>
          <a:ext cx="7924800" cy="4343401"/>
        </p:xfrm>
        <a:graphic>
          <a:graphicData uri="http://schemas.openxmlformats.org/drawingml/2006/table">
            <a:tbl>
              <a:tblPr firstRow="1" bandRow="1">
                <a:tableStyleId>{21E4AEA4-8DFA-4A89-87EB-49C32662AFE0}</a:tableStyleId>
              </a:tblPr>
              <a:tblGrid>
                <a:gridCol w="2641600"/>
                <a:gridCol w="2641600"/>
                <a:gridCol w="2641600"/>
              </a:tblGrid>
              <a:tr h="1635838">
                <a:tc>
                  <a:txBody>
                    <a:bodyPr/>
                    <a:lstStyle/>
                    <a:p>
                      <a:pPr algn="ctr"/>
                      <a:r>
                        <a:rPr lang="en-US" dirty="0" smtClean="0">
                          <a:effectLst>
                            <a:outerShdw blurRad="38100" dist="38100" dir="2700000" algn="tl">
                              <a:srgbClr val="000000">
                                <a:alpha val="43137"/>
                              </a:srgbClr>
                            </a:outerShdw>
                          </a:effectLst>
                        </a:rPr>
                        <a:t>Year 1</a:t>
                      </a:r>
                    </a:p>
                    <a:p>
                      <a:pPr algn="ctr"/>
                      <a:endParaRPr lang="en-US" dirty="0" smtClean="0"/>
                    </a:p>
                    <a:p>
                      <a:pPr algn="ctr"/>
                      <a:r>
                        <a:rPr lang="en-US" dirty="0" smtClean="0"/>
                        <a:t>Planning</a:t>
                      </a:r>
                      <a:endParaRPr lang="en-US" dirty="0"/>
                    </a:p>
                  </a:txBody>
                  <a:tcPr/>
                </a:tc>
                <a:tc>
                  <a:txBody>
                    <a:bodyPr/>
                    <a:lstStyle/>
                    <a:p>
                      <a:pPr algn="ctr"/>
                      <a:r>
                        <a:rPr lang="en-US" dirty="0" smtClean="0">
                          <a:effectLst>
                            <a:outerShdw blurRad="38100" dist="38100" dir="2700000" algn="tl">
                              <a:srgbClr val="000000">
                                <a:alpha val="43137"/>
                              </a:srgbClr>
                            </a:outerShdw>
                          </a:effectLst>
                        </a:rPr>
                        <a:t>Years 2-4</a:t>
                      </a:r>
                    </a:p>
                    <a:p>
                      <a:pPr algn="ctr"/>
                      <a:endParaRPr lang="en-US" dirty="0" smtClean="0"/>
                    </a:p>
                    <a:p>
                      <a:pPr algn="ctr"/>
                      <a:r>
                        <a:rPr lang="en-US" dirty="0" smtClean="0"/>
                        <a:t>Implementation</a:t>
                      </a:r>
                    </a:p>
                    <a:p>
                      <a:pPr algn="ctr"/>
                      <a:r>
                        <a:rPr lang="en-US" dirty="0" smtClean="0"/>
                        <a:t>Analysis</a:t>
                      </a:r>
                    </a:p>
                    <a:p>
                      <a:pPr algn="ctr"/>
                      <a:r>
                        <a:rPr lang="en-US" dirty="0" smtClean="0"/>
                        <a:t>Revision</a:t>
                      </a:r>
                      <a:endParaRPr lang="en-US" dirty="0"/>
                    </a:p>
                  </a:txBody>
                  <a:tcPr/>
                </a:tc>
                <a:tc>
                  <a:txBody>
                    <a:bodyPr/>
                    <a:lstStyle/>
                    <a:p>
                      <a:pPr algn="ctr"/>
                      <a:r>
                        <a:rPr lang="en-US" dirty="0" smtClean="0">
                          <a:effectLst>
                            <a:outerShdw blurRad="38100" dist="38100" dir="2700000" algn="tl">
                              <a:srgbClr val="000000">
                                <a:alpha val="43137"/>
                              </a:srgbClr>
                            </a:outerShdw>
                          </a:effectLst>
                        </a:rPr>
                        <a:t>Year 5</a:t>
                      </a:r>
                    </a:p>
                    <a:p>
                      <a:pPr algn="ctr"/>
                      <a:endParaRPr lang="en-US" dirty="0" smtClean="0"/>
                    </a:p>
                    <a:p>
                      <a:pPr algn="ctr"/>
                      <a:r>
                        <a:rPr lang="en-US" dirty="0" smtClean="0"/>
                        <a:t>Analysis and</a:t>
                      </a:r>
                      <a:r>
                        <a:rPr lang="en-US" baseline="0" dirty="0" smtClean="0"/>
                        <a:t> </a:t>
                      </a:r>
                      <a:r>
                        <a:rPr lang="en-US" dirty="0" smtClean="0"/>
                        <a:t>Reporting </a:t>
                      </a:r>
                    </a:p>
                  </a:txBody>
                  <a:tcPr/>
                </a:tc>
              </a:tr>
              <a:tr h="783839">
                <a:tc>
                  <a:txBody>
                    <a:bodyPr/>
                    <a:lstStyle/>
                    <a:p>
                      <a:r>
                        <a:rPr lang="en-US" sz="2000" dirty="0" smtClean="0"/>
                        <a:t>Program Plan</a:t>
                      </a:r>
                    </a:p>
                  </a:txBody>
                  <a:tcPr/>
                </a:tc>
                <a:tc>
                  <a:txBody>
                    <a:bodyPr/>
                    <a:lstStyle/>
                    <a:p>
                      <a:r>
                        <a:rPr lang="en-US" sz="2000" dirty="0" smtClean="0"/>
                        <a:t>Plan Implementation</a:t>
                      </a:r>
                      <a:endParaRPr lang="en-US" sz="2000" dirty="0"/>
                    </a:p>
                  </a:txBody>
                  <a:tcPr/>
                </a:tc>
                <a:tc>
                  <a:txBody>
                    <a:bodyPr/>
                    <a:lstStyle/>
                    <a:p>
                      <a:r>
                        <a:rPr lang="en-US" sz="2000" dirty="0" smtClean="0"/>
                        <a:t>Compile</a:t>
                      </a:r>
                      <a:r>
                        <a:rPr lang="en-US" sz="2000" baseline="0" dirty="0" smtClean="0"/>
                        <a:t> Program Results</a:t>
                      </a:r>
                      <a:endParaRPr lang="en-US" sz="2000" dirty="0"/>
                    </a:p>
                  </a:txBody>
                  <a:tcPr/>
                </a:tc>
              </a:tr>
              <a:tr h="783839">
                <a:tc>
                  <a:txBody>
                    <a:bodyPr/>
                    <a:lstStyle/>
                    <a:p>
                      <a:r>
                        <a:rPr lang="en-US" sz="2000" dirty="0" smtClean="0"/>
                        <a:t>Alignment of syllabi</a:t>
                      </a:r>
                      <a:endParaRPr lang="en-US" sz="2000" dirty="0"/>
                    </a:p>
                  </a:txBody>
                  <a:tcPr/>
                </a:tc>
                <a:tc>
                  <a:txBody>
                    <a:bodyPr/>
                    <a:lstStyle/>
                    <a:p>
                      <a:r>
                        <a:rPr lang="en-US" sz="2000" dirty="0" smtClean="0"/>
                        <a:t>Data gathering</a:t>
                      </a:r>
                      <a:endParaRPr lang="en-US" sz="2000" dirty="0"/>
                    </a:p>
                  </a:txBody>
                  <a:tcPr/>
                </a:tc>
                <a:tc>
                  <a:txBody>
                    <a:bodyPr/>
                    <a:lstStyle/>
                    <a:p>
                      <a:r>
                        <a:rPr lang="en-US" sz="2000" dirty="0" smtClean="0"/>
                        <a:t>Analyze Results and Suggest</a:t>
                      </a:r>
                      <a:r>
                        <a:rPr lang="en-US" sz="2000" baseline="0" dirty="0" smtClean="0"/>
                        <a:t> Revisions</a:t>
                      </a:r>
                      <a:endParaRPr lang="en-US" sz="2000" dirty="0"/>
                    </a:p>
                  </a:txBody>
                  <a:tcPr/>
                </a:tc>
              </a:tr>
              <a:tr h="1139885">
                <a:tc>
                  <a:txBody>
                    <a:bodyPr/>
                    <a:lstStyle/>
                    <a:p>
                      <a:r>
                        <a:rPr lang="en-US" sz="2000" dirty="0" smtClean="0"/>
                        <a:t>Assessment and Data Collection</a:t>
                      </a:r>
                      <a:r>
                        <a:rPr lang="en-US" sz="2000" baseline="0" dirty="0" smtClean="0"/>
                        <a:t> Plan</a:t>
                      </a:r>
                      <a:endParaRPr lang="en-US" sz="2000" dirty="0"/>
                    </a:p>
                  </a:txBody>
                  <a:tcPr/>
                </a:tc>
                <a:tc>
                  <a:txBody>
                    <a:bodyPr/>
                    <a:lstStyle/>
                    <a:p>
                      <a:r>
                        <a:rPr lang="en-US" sz="2000" dirty="0" smtClean="0"/>
                        <a:t>On-going analysis</a:t>
                      </a:r>
                      <a:endParaRPr lang="en-US" sz="2000" dirty="0"/>
                    </a:p>
                  </a:txBody>
                  <a:tcPr/>
                </a:tc>
                <a:tc>
                  <a:txBody>
                    <a:bodyPr/>
                    <a:lstStyle/>
                    <a:p>
                      <a:r>
                        <a:rPr lang="en-US" sz="2000" dirty="0" smtClean="0"/>
                        <a:t>*Program Review Evaluation</a:t>
                      </a:r>
                      <a:endParaRPr lang="en-US" sz="2000" dirty="0"/>
                    </a:p>
                  </a:txBody>
                  <a:tcPr/>
                </a:tc>
              </a:tr>
            </a:tbl>
          </a:graphicData>
        </a:graphic>
      </p:graphicFrame>
      <p:sp>
        <p:nvSpPr>
          <p:cNvPr id="5" name="Slide Number Placeholder 4"/>
          <p:cNvSpPr>
            <a:spLocks noGrp="1"/>
          </p:cNvSpPr>
          <p:nvPr>
            <p:ph type="sldNum" sz="quarter" idx="12"/>
          </p:nvPr>
        </p:nvSpPr>
        <p:spPr/>
        <p:txBody>
          <a:bodyPr/>
          <a:lstStyle/>
          <a:p>
            <a:fld id="{67435699-FD8C-44B1-9D96-284D81A7077C}" type="slidenum">
              <a:rPr lang="en-US" smtClean="0"/>
              <a:t>3</a:t>
            </a:fld>
            <a:endParaRPr lang="en-US"/>
          </a:p>
        </p:txBody>
      </p:sp>
    </p:spTree>
    <p:extLst>
      <p:ext uri="{BB962C8B-B14F-4D97-AF65-F5344CB8AC3E}">
        <p14:creationId xmlns:p14="http://schemas.microsoft.com/office/powerpoint/2010/main" val="3529119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819912"/>
          </a:xfrm>
        </p:spPr>
        <p:txBody>
          <a:bodyPr>
            <a:normAutofit/>
          </a:bodyPr>
          <a:lstStyle/>
          <a:p>
            <a:r>
              <a:rPr lang="en-US" dirty="0" smtClean="0"/>
              <a:t>Program Integrity</a:t>
            </a:r>
            <a:endParaRPr lang="en-US" dirty="0"/>
          </a:p>
        </p:txBody>
      </p:sp>
      <p:sp>
        <p:nvSpPr>
          <p:cNvPr id="3" name="Content Placeholder 2"/>
          <p:cNvSpPr>
            <a:spLocks noGrp="1"/>
          </p:cNvSpPr>
          <p:nvPr>
            <p:ph idx="1"/>
          </p:nvPr>
        </p:nvSpPr>
        <p:spPr>
          <a:xfrm>
            <a:off x="457200" y="1828800"/>
            <a:ext cx="8229600" cy="4419600"/>
          </a:xfrm>
        </p:spPr>
        <p:txBody>
          <a:bodyPr>
            <a:normAutofit lnSpcReduction="10000"/>
          </a:bodyPr>
          <a:lstStyle/>
          <a:p>
            <a:r>
              <a:rPr lang="en-US" dirty="0" smtClean="0"/>
              <a:t>When students leave a program, we </a:t>
            </a:r>
            <a:r>
              <a:rPr lang="en-US" sz="2600" dirty="0" smtClean="0"/>
              <a:t>want to make sure they possess the knowledge and skills we expect from graduates of that program. </a:t>
            </a:r>
          </a:p>
          <a:p>
            <a:r>
              <a:rPr lang="en-US" sz="2600" dirty="0" smtClean="0"/>
              <a:t>To reach those goals we need to make sure students learn those specific learning outcomes. </a:t>
            </a:r>
          </a:p>
          <a:p>
            <a:r>
              <a:rPr lang="en-US" sz="2600" dirty="0" smtClean="0"/>
              <a:t>That means each outcome is systematically </a:t>
            </a:r>
            <a:r>
              <a:rPr lang="en-US" sz="2600" dirty="0" smtClean="0">
                <a:effectLst>
                  <a:outerShdw blurRad="38100" dist="38100" dir="2700000" algn="tl">
                    <a:srgbClr val="000000">
                      <a:alpha val="43137"/>
                    </a:srgbClr>
                  </a:outerShdw>
                </a:effectLst>
              </a:rPr>
              <a:t>taught</a:t>
            </a:r>
            <a:r>
              <a:rPr lang="en-US" sz="2600" dirty="0" smtClean="0"/>
              <a:t>, </a:t>
            </a:r>
            <a:r>
              <a:rPr lang="en-US" sz="2600" dirty="0" smtClean="0">
                <a:effectLst>
                  <a:outerShdw blurRad="38100" dist="38100" dir="2700000" algn="tl">
                    <a:srgbClr val="000000">
                      <a:alpha val="43137"/>
                    </a:srgbClr>
                  </a:outerShdw>
                </a:effectLst>
              </a:rPr>
              <a:t>assessed</a:t>
            </a:r>
            <a:r>
              <a:rPr lang="en-US" sz="2600" dirty="0" smtClean="0"/>
              <a:t> and </a:t>
            </a:r>
            <a:r>
              <a:rPr lang="en-US" sz="2600" dirty="0" smtClean="0">
                <a:effectLst>
                  <a:outerShdw blurRad="38100" dist="38100" dir="2700000" algn="tl">
                    <a:srgbClr val="000000">
                      <a:alpha val="43137"/>
                    </a:srgbClr>
                  </a:outerShdw>
                </a:effectLst>
              </a:rPr>
              <a:t>monitored</a:t>
            </a:r>
            <a:r>
              <a:rPr lang="en-US" sz="2600" dirty="0" smtClean="0"/>
              <a:t> to ensure students are making progress toward our program goals. </a:t>
            </a:r>
          </a:p>
          <a:p>
            <a:r>
              <a:rPr lang="en-US" sz="2600" dirty="0" smtClean="0"/>
              <a:t>If students are not making progress toward the goals, we want to adapt our program to improve teaching and learning.</a:t>
            </a:r>
          </a:p>
          <a:p>
            <a:pPr marL="0" indent="0">
              <a:buNone/>
            </a:pPr>
            <a:endParaRPr lang="en-US" sz="2800" dirty="0" smtClean="0"/>
          </a:p>
        </p:txBody>
      </p:sp>
    </p:spTree>
    <p:extLst>
      <p:ext uri="{BB962C8B-B14F-4D97-AF65-F5344CB8AC3E}">
        <p14:creationId xmlns:p14="http://schemas.microsoft.com/office/powerpoint/2010/main" val="140097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819912"/>
          </a:xfrm>
        </p:spPr>
        <p:txBody>
          <a:bodyPr>
            <a:normAutofit fontScale="90000"/>
          </a:bodyPr>
          <a:lstStyle/>
          <a:p>
            <a:r>
              <a:rPr lang="en-US" dirty="0" smtClean="0"/>
              <a:t>What is included in a Program Plan?</a:t>
            </a:r>
            <a:endParaRPr lang="en-US" dirty="0"/>
          </a:p>
        </p:txBody>
      </p:sp>
      <p:sp>
        <p:nvSpPr>
          <p:cNvPr id="3" name="Content Placeholder 2"/>
          <p:cNvSpPr>
            <a:spLocks noGrp="1"/>
          </p:cNvSpPr>
          <p:nvPr>
            <p:ph idx="1"/>
          </p:nvPr>
        </p:nvSpPr>
        <p:spPr>
          <a:xfrm>
            <a:off x="457200" y="1828800"/>
            <a:ext cx="8229600" cy="4419600"/>
          </a:xfrm>
        </p:spPr>
        <p:txBody>
          <a:bodyPr>
            <a:normAutofit/>
          </a:bodyPr>
          <a:lstStyle/>
          <a:p>
            <a:r>
              <a:rPr lang="en-US" dirty="0"/>
              <a:t>P</a:t>
            </a:r>
            <a:r>
              <a:rPr lang="en-US" dirty="0" smtClean="0"/>
              <a:t>rogram </a:t>
            </a:r>
            <a:r>
              <a:rPr lang="en-US" dirty="0"/>
              <a:t>mission and vision</a:t>
            </a:r>
          </a:p>
          <a:p>
            <a:r>
              <a:rPr lang="en-US" dirty="0" smtClean="0"/>
              <a:t>Measurable program </a:t>
            </a:r>
            <a:r>
              <a:rPr lang="en-US" sz="2600" dirty="0" smtClean="0"/>
              <a:t>learning goals</a:t>
            </a:r>
            <a:endParaRPr lang="en-US" dirty="0"/>
          </a:p>
          <a:p>
            <a:r>
              <a:rPr lang="en-US" dirty="0" smtClean="0"/>
              <a:t>C</a:t>
            </a:r>
            <a:r>
              <a:rPr lang="en-US" sz="2600" dirty="0" smtClean="0"/>
              <a:t>urriculum map</a:t>
            </a:r>
          </a:p>
          <a:p>
            <a:r>
              <a:rPr lang="en-US" dirty="0" smtClean="0"/>
              <a:t>Assessment schedule</a:t>
            </a:r>
          </a:p>
          <a:p>
            <a:r>
              <a:rPr lang="en-US" dirty="0" smtClean="0"/>
              <a:t>A</a:t>
            </a:r>
            <a:r>
              <a:rPr lang="en-US" sz="2600" dirty="0" smtClean="0"/>
              <a:t>ssessment instruments and scoring </a:t>
            </a:r>
            <a:r>
              <a:rPr lang="en-US" dirty="0"/>
              <a:t>c</a:t>
            </a:r>
            <a:r>
              <a:rPr lang="en-US" sz="2600" dirty="0" smtClean="0"/>
              <a:t>riteria</a:t>
            </a:r>
          </a:p>
          <a:p>
            <a:r>
              <a:rPr lang="en-US" dirty="0" smtClean="0"/>
              <a:t>Program benchmarks</a:t>
            </a:r>
          </a:p>
          <a:p>
            <a:r>
              <a:rPr lang="en-US" dirty="0" smtClean="0"/>
              <a:t>Process for o</a:t>
            </a:r>
            <a:r>
              <a:rPr lang="en-US" sz="2600" dirty="0" smtClean="0"/>
              <a:t>n-going data collection, analysis, and adjustment</a:t>
            </a:r>
          </a:p>
        </p:txBody>
      </p:sp>
      <p:sp>
        <p:nvSpPr>
          <p:cNvPr id="4" name="Rounded Rectangular Callout 3"/>
          <p:cNvSpPr/>
          <p:nvPr/>
        </p:nvSpPr>
        <p:spPr>
          <a:xfrm>
            <a:off x="3200400" y="5257800"/>
            <a:ext cx="5486400" cy="1219200"/>
          </a:xfrm>
          <a:prstGeom prst="wedgeRoundRectCallout">
            <a:avLst>
              <a:gd name="adj1" fmla="val -49637"/>
              <a:gd name="adj2" fmla="val -196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All of these are developed collaboratively with the Program Coordinator, Advisory Committee (if possible), Discipline Liaison, and full and available part-time  faculty members.</a:t>
            </a:r>
            <a:endParaRPr lang="en-US" dirty="0"/>
          </a:p>
        </p:txBody>
      </p:sp>
    </p:spTree>
    <p:extLst>
      <p:ext uri="{BB962C8B-B14F-4D97-AF65-F5344CB8AC3E}">
        <p14:creationId xmlns:p14="http://schemas.microsoft.com/office/powerpoint/2010/main" val="13828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819912"/>
          </a:xfrm>
        </p:spPr>
        <p:txBody>
          <a:bodyPr>
            <a:normAutofit/>
          </a:bodyPr>
          <a:lstStyle/>
          <a:p>
            <a:r>
              <a:rPr lang="en-US" dirty="0" smtClean="0"/>
              <a:t>Program Mission &amp; Vision</a:t>
            </a:r>
            <a:endParaRPr lang="en-US" dirty="0"/>
          </a:p>
        </p:txBody>
      </p:sp>
      <p:sp>
        <p:nvSpPr>
          <p:cNvPr id="3" name="Content Placeholder 2"/>
          <p:cNvSpPr>
            <a:spLocks noGrp="1"/>
          </p:cNvSpPr>
          <p:nvPr>
            <p:ph idx="1"/>
          </p:nvPr>
        </p:nvSpPr>
        <p:spPr>
          <a:xfrm>
            <a:off x="457200" y="1828800"/>
            <a:ext cx="8229600" cy="4648200"/>
          </a:xfrm>
        </p:spPr>
        <p:txBody>
          <a:bodyPr>
            <a:normAutofit fontScale="92500" lnSpcReduction="10000"/>
          </a:bodyPr>
          <a:lstStyle/>
          <a:p>
            <a:r>
              <a:rPr lang="en-US" dirty="0" smtClean="0"/>
              <a:t> </a:t>
            </a:r>
            <a:r>
              <a:rPr lang="en-US" sz="3200" dirty="0" smtClean="0"/>
              <a:t>A program </a:t>
            </a:r>
            <a:r>
              <a:rPr lang="en-US" sz="3200" dirty="0"/>
              <a:t>mission and </a:t>
            </a:r>
            <a:r>
              <a:rPr lang="en-US" sz="3200" dirty="0" smtClean="0"/>
              <a:t>vision is developed to communicate what the purpose of the program is and what core ideas and values are emphasized in the program.</a:t>
            </a:r>
          </a:p>
          <a:p>
            <a:r>
              <a:rPr lang="en-US" sz="3200" dirty="0" smtClean="0"/>
              <a:t>Worksheets to assist in the development of the mission and vision are located in the handbook.</a:t>
            </a:r>
          </a:p>
          <a:p>
            <a:r>
              <a:rPr lang="en-US" sz="3200" dirty="0" smtClean="0"/>
              <a:t>This process should be collaborative.</a:t>
            </a:r>
          </a:p>
          <a:p>
            <a:r>
              <a:rPr lang="en-US" sz="3200" dirty="0" smtClean="0"/>
              <a:t>The mission and vision must reflect the institutional mission and vision.</a:t>
            </a:r>
            <a:endParaRPr lang="en-US" sz="3200" dirty="0"/>
          </a:p>
        </p:txBody>
      </p:sp>
    </p:spTree>
    <p:extLst>
      <p:ext uri="{BB962C8B-B14F-4D97-AF65-F5344CB8AC3E}">
        <p14:creationId xmlns:p14="http://schemas.microsoft.com/office/powerpoint/2010/main" val="2292069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87203280"/>
              </p:ext>
            </p:extLst>
          </p:nvPr>
        </p:nvGraphicFramePr>
        <p:xfrm>
          <a:off x="457200" y="533401"/>
          <a:ext cx="8229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609600" y="1143000"/>
            <a:ext cx="2209800" cy="480060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TextBox 5"/>
          <p:cNvSpPr txBox="1"/>
          <p:nvPr/>
        </p:nvSpPr>
        <p:spPr>
          <a:xfrm>
            <a:off x="5638800" y="4572000"/>
            <a:ext cx="2514600" cy="1938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t>The link to course outcomes is developed in a curriculum mapping process.</a:t>
            </a:r>
            <a:endParaRPr lang="en-US" sz="2400" dirty="0"/>
          </a:p>
        </p:txBody>
      </p:sp>
    </p:spTree>
    <p:extLst>
      <p:ext uri="{BB962C8B-B14F-4D97-AF65-F5344CB8AC3E}">
        <p14:creationId xmlns:p14="http://schemas.microsoft.com/office/powerpoint/2010/main" val="115211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382000" cy="819912"/>
          </a:xfrm>
        </p:spPr>
        <p:txBody>
          <a:bodyPr>
            <a:normAutofit/>
          </a:bodyPr>
          <a:lstStyle/>
          <a:p>
            <a:r>
              <a:rPr lang="en-US" sz="4400" dirty="0" smtClean="0"/>
              <a:t>Program Goals and Outcomes</a:t>
            </a:r>
            <a:endParaRPr lang="en-US" sz="4400" dirty="0"/>
          </a:p>
        </p:txBody>
      </p:sp>
      <p:sp>
        <p:nvSpPr>
          <p:cNvPr id="3" name="Content Placeholder 2"/>
          <p:cNvSpPr>
            <a:spLocks noGrp="1"/>
          </p:cNvSpPr>
          <p:nvPr>
            <p:ph idx="1"/>
          </p:nvPr>
        </p:nvSpPr>
        <p:spPr>
          <a:xfrm>
            <a:off x="457200" y="2286000"/>
            <a:ext cx="8229600" cy="3505200"/>
          </a:xfrm>
        </p:spPr>
        <p:txBody>
          <a:bodyPr>
            <a:normAutofit lnSpcReduction="10000"/>
          </a:bodyPr>
          <a:lstStyle/>
          <a:p>
            <a:r>
              <a:rPr lang="en-US" sz="3200" dirty="0"/>
              <a:t>P</a:t>
            </a:r>
            <a:r>
              <a:rPr lang="en-US" sz="3200" dirty="0" smtClean="0"/>
              <a:t>rogram goals seek to answer the question, “What do we want students to know, be able to do, or be like at the end of this program?”</a:t>
            </a:r>
          </a:p>
          <a:p>
            <a:r>
              <a:rPr lang="en-US" sz="3200" dirty="0" smtClean="0"/>
              <a:t>These may link to content knowledge, skills, processes, dispositions, etc.</a:t>
            </a:r>
          </a:p>
          <a:p>
            <a:r>
              <a:rPr lang="en-US" sz="3200" dirty="0" smtClean="0"/>
              <a:t>Some of these goals will be institutional learning goals.</a:t>
            </a:r>
            <a:endParaRPr lang="en-US" sz="3200" dirty="0"/>
          </a:p>
        </p:txBody>
      </p:sp>
    </p:spTree>
    <p:extLst>
      <p:ext uri="{BB962C8B-B14F-4D97-AF65-F5344CB8AC3E}">
        <p14:creationId xmlns:p14="http://schemas.microsoft.com/office/powerpoint/2010/main" val="189910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should be included in program goals, outcomes, and curriculum maps?</a:t>
            </a:r>
            <a:endParaRPr lang="en-US" sz="3600" dirty="0"/>
          </a:p>
        </p:txBody>
      </p:sp>
      <p:sp>
        <p:nvSpPr>
          <p:cNvPr id="3" name="Content Placeholder 2"/>
          <p:cNvSpPr>
            <a:spLocks noGrp="1"/>
          </p:cNvSpPr>
          <p:nvPr>
            <p:ph idx="1"/>
          </p:nvPr>
        </p:nvSpPr>
        <p:spPr/>
        <p:txBody>
          <a:bodyPr>
            <a:normAutofit fontScale="92500"/>
          </a:bodyPr>
          <a:lstStyle/>
          <a:p>
            <a:r>
              <a:rPr lang="en-US" dirty="0" smtClean="0"/>
              <a:t>The program goals and outcomes should include the entire curriculum for the program. Initially the program goals and outcomes should not be limited to only those outcomes that will be assessed.  It should include outcomes that you want to make sure are taught in your program whether they are assessed at the program level or not.</a:t>
            </a:r>
            <a:r>
              <a:rPr lang="en-US" dirty="0"/>
              <a:t> </a:t>
            </a:r>
            <a:endParaRPr lang="en-US" dirty="0" smtClean="0"/>
          </a:p>
          <a:p>
            <a:r>
              <a:rPr lang="en-US" dirty="0" smtClean="0"/>
              <a:t>Ideally, this process should map outcomes down to the course level.</a:t>
            </a:r>
          </a:p>
          <a:p>
            <a:r>
              <a:rPr lang="en-US" dirty="0" smtClean="0"/>
              <a:t>This mapping process goes beyond outcomes assessment planning.  Outcomes assessment plans will focus on </a:t>
            </a:r>
            <a:r>
              <a:rPr lang="en-US" dirty="0"/>
              <a:t>select goals or </a:t>
            </a:r>
            <a:r>
              <a:rPr lang="en-US" dirty="0" smtClean="0"/>
              <a:t>outcomes</a:t>
            </a:r>
            <a:r>
              <a:rPr lang="en-US" dirty="0"/>
              <a:t> </a:t>
            </a:r>
            <a:r>
              <a:rPr lang="en-US" dirty="0" smtClean="0"/>
              <a:t>from the entire curriculum map.</a:t>
            </a:r>
            <a:endParaRPr lang="en-US" dirty="0"/>
          </a:p>
          <a:p>
            <a:endParaRPr lang="en-US" dirty="0"/>
          </a:p>
        </p:txBody>
      </p:sp>
    </p:spTree>
    <p:extLst>
      <p:ext uri="{BB962C8B-B14F-4D97-AF65-F5344CB8AC3E}">
        <p14:creationId xmlns:p14="http://schemas.microsoft.com/office/powerpoint/2010/main" val="32665671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5|16.2|3.7|9.5|6.9"/>
</p:tagLst>
</file>

<file path=ppt/tags/tag2.xml><?xml version="1.0" encoding="utf-8"?>
<p:tagLst xmlns:a="http://schemas.openxmlformats.org/drawingml/2006/main" xmlns:r="http://schemas.openxmlformats.org/officeDocument/2006/relationships" xmlns:p="http://schemas.openxmlformats.org/presentationml/2006/main">
  <p:tag name="TIMING" val="|1.9|11.6|2.2|15.8|1.3|2.2"/>
</p:tagLst>
</file>

<file path=ppt/tags/tag3.xml><?xml version="1.0" encoding="utf-8"?>
<p:tagLst xmlns:a="http://schemas.openxmlformats.org/drawingml/2006/main" xmlns:r="http://schemas.openxmlformats.org/officeDocument/2006/relationships" xmlns:p="http://schemas.openxmlformats.org/presentationml/2006/main">
  <p:tag name="TIMING" val="|1.9"/>
</p:tagLst>
</file>

<file path=ppt/tags/tag4.xml><?xml version="1.0" encoding="utf-8"?>
<p:tagLst xmlns:a="http://schemas.openxmlformats.org/drawingml/2006/main" xmlns:r="http://schemas.openxmlformats.org/officeDocument/2006/relationships" xmlns:p="http://schemas.openxmlformats.org/presentationml/2006/main">
  <p:tag name="TIMING" val="|1.4|3.5|4.4|7.7|0.5|1.7|21|6.3|6.8|2.2"/>
</p:tagLst>
</file>

<file path=ppt/tags/tag5.xml><?xml version="1.0" encoding="utf-8"?>
<p:tagLst xmlns:a="http://schemas.openxmlformats.org/drawingml/2006/main" xmlns:r="http://schemas.openxmlformats.org/officeDocument/2006/relationships" xmlns:p="http://schemas.openxmlformats.org/presentationml/2006/main">
  <p:tag name="TIMING" val="|1.1|1.9|21.5|30.5|0.8|0.8"/>
</p:tagLst>
</file>

<file path=ppt/tags/tag6.xml><?xml version="1.0" encoding="utf-8"?>
<p:tagLst xmlns:a="http://schemas.openxmlformats.org/drawingml/2006/main" xmlns:r="http://schemas.openxmlformats.org/officeDocument/2006/relationships" xmlns:p="http://schemas.openxmlformats.org/presentationml/2006/main">
  <p:tag name="TIMING" val="|1.1|4.5"/>
</p:tagLst>
</file>

<file path=ppt/tags/tag7.xml><?xml version="1.0" encoding="utf-8"?>
<p:tagLst xmlns:a="http://schemas.openxmlformats.org/drawingml/2006/main" xmlns:r="http://schemas.openxmlformats.org/officeDocument/2006/relationships" xmlns:p="http://schemas.openxmlformats.org/presentationml/2006/main">
  <p:tag name="TIMING" val="|1.3|12.4|0.3|0.6|5.5|2.5|0.5|16.3|3.7|3.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w to complete a program outcomes assessment projec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How to complete a program outcomes assessment project</Template>
  <TotalTime>2076</TotalTime>
  <Words>2929</Words>
  <Application>Microsoft Office PowerPoint</Application>
  <PresentationFormat>On-screen Show (4:3)</PresentationFormat>
  <Paragraphs>288</Paragraphs>
  <Slides>23</Slides>
  <Notes>13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How to complete a program outcomes assessment project</vt:lpstr>
      <vt:lpstr>Program Planning and Outcomes Assessment</vt:lpstr>
      <vt:lpstr>Purpose</vt:lpstr>
      <vt:lpstr>Overview of Activities for 5-Year Cycle</vt:lpstr>
      <vt:lpstr>Program Integrity</vt:lpstr>
      <vt:lpstr>What is included in a Program Plan?</vt:lpstr>
      <vt:lpstr>Program Mission &amp; Vision</vt:lpstr>
      <vt:lpstr>PowerPoint Presentation</vt:lpstr>
      <vt:lpstr>Program Goals and Outcomes</vt:lpstr>
      <vt:lpstr>What should be included in program goals, outcomes, and curriculum maps?</vt:lpstr>
      <vt:lpstr>Sample Program Curriculum Goals</vt:lpstr>
      <vt:lpstr>Sample Program Curriculum Goals</vt:lpstr>
      <vt:lpstr>What does our Curriculum Map Look Like?</vt:lpstr>
      <vt:lpstr>5 Curriculum Map Questions</vt:lpstr>
      <vt:lpstr>QUESTION 1:  Is a particular outcome addressed in a course? </vt:lpstr>
      <vt:lpstr>QUESTION 2:  Are those particular outcomes utilized, taught or assessed in the course?</vt:lpstr>
      <vt:lpstr>Curriculum Map</vt:lpstr>
      <vt:lpstr>QUESTION 3: What is the level of competence expected on this outcome? </vt:lpstr>
      <vt:lpstr>What do “Levels of Competence” look like?</vt:lpstr>
      <vt:lpstr>Curriculum Map</vt:lpstr>
      <vt:lpstr>QUESTION 4: Where and when will the assessments will be conducted?</vt:lpstr>
      <vt:lpstr>PowerPoint Presentation</vt:lpstr>
      <vt:lpstr>QUESTION 5: What assessments instruments, scoring tools, and criteria will be used?</vt:lpstr>
      <vt:lpstr>Conclusions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Comprehensive Outcomes Assessment: A Practical Guide</dc:title>
  <dc:creator>nwinrow</dc:creator>
  <cp:lastModifiedBy>wbs</cp:lastModifiedBy>
  <cp:revision>105</cp:revision>
  <dcterms:created xsi:type="dcterms:W3CDTF">2011-12-28T18:50:13Z</dcterms:created>
  <dcterms:modified xsi:type="dcterms:W3CDTF">2014-02-24T19:50:16Z</dcterms:modified>
</cp:coreProperties>
</file>